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2"/>
  </p:notesMasterIdLst>
  <p:handoutMasterIdLst>
    <p:handoutMasterId r:id="rId13"/>
  </p:handoutMasterIdLst>
  <p:sldIdLst>
    <p:sldId id="358" r:id="rId2"/>
    <p:sldId id="360" r:id="rId3"/>
    <p:sldId id="361" r:id="rId4"/>
    <p:sldId id="359" r:id="rId5"/>
    <p:sldId id="365" r:id="rId6"/>
    <p:sldId id="368" r:id="rId7"/>
    <p:sldId id="370" r:id="rId8"/>
    <p:sldId id="371" r:id="rId9"/>
    <p:sldId id="372" r:id="rId10"/>
    <p:sldId id="373" r:id="rId11"/>
  </p:sldIdLst>
  <p:sldSz cx="9144000" cy="6858000" type="screen4x3"/>
  <p:notesSz cx="6808788" cy="99409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msey-Jones Frank" initials="GF" lastIdx="3" clrIdx="0">
    <p:extLst>
      <p:ext uri="{19B8F6BF-5375-455C-9EA6-DF929625EA0E}">
        <p15:presenceInfo xmlns:p15="http://schemas.microsoft.com/office/powerpoint/2012/main" userId="S-1-5-21-1967717233-991404347-890028031-2017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3399"/>
    <a:srgbClr val="FF9900"/>
    <a:srgbClr val="DA2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3750" autoAdjust="0"/>
  </p:normalViewPr>
  <p:slideViewPr>
    <p:cSldViewPr>
      <p:cViewPr varScale="1">
        <p:scale>
          <a:sx n="85" d="100"/>
          <a:sy n="85" d="100"/>
        </p:scale>
        <p:origin x="11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9113"/>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sz="quarter" idx="1"/>
          </p:nvPr>
        </p:nvSpPr>
        <p:spPr>
          <a:xfrm>
            <a:off x="3855981" y="0"/>
            <a:ext cx="2951217" cy="499113"/>
          </a:xfrm>
          <a:prstGeom prst="rect">
            <a:avLst/>
          </a:prstGeom>
        </p:spPr>
        <p:txBody>
          <a:bodyPr vert="horz" lIns="91568" tIns="45784" rIns="91568" bIns="45784" rtlCol="0"/>
          <a:lstStyle>
            <a:lvl1pPr algn="r">
              <a:defRPr sz="1200"/>
            </a:lvl1pPr>
          </a:lstStyle>
          <a:p>
            <a:fld id="{9A5E3395-37DA-4FD1-B7A9-E00E9EF04FC2}" type="datetimeFigureOut">
              <a:rPr lang="en-GB" smtClean="0"/>
              <a:t>14/11/2019</a:t>
            </a:fld>
            <a:endParaRPr lang="en-GB"/>
          </a:p>
        </p:txBody>
      </p:sp>
      <p:sp>
        <p:nvSpPr>
          <p:cNvPr id="4" name="Footer Placeholder 3"/>
          <p:cNvSpPr>
            <a:spLocks noGrp="1"/>
          </p:cNvSpPr>
          <p:nvPr>
            <p:ph type="ftr" sz="quarter" idx="2"/>
          </p:nvPr>
        </p:nvSpPr>
        <p:spPr>
          <a:xfrm>
            <a:off x="0" y="9441813"/>
            <a:ext cx="2951217" cy="499113"/>
          </a:xfrm>
          <a:prstGeom prst="rect">
            <a:avLst/>
          </a:prstGeom>
        </p:spPr>
        <p:txBody>
          <a:bodyPr vert="horz" lIns="91568" tIns="45784" rIns="91568" bIns="45784" rtlCol="0" anchor="b"/>
          <a:lstStyle>
            <a:lvl1pPr algn="l">
              <a:defRPr sz="1200"/>
            </a:lvl1pPr>
          </a:lstStyle>
          <a:p>
            <a:endParaRPr lang="en-GB"/>
          </a:p>
        </p:txBody>
      </p:sp>
      <p:sp>
        <p:nvSpPr>
          <p:cNvPr id="5" name="Slide Number Placeholder 4"/>
          <p:cNvSpPr>
            <a:spLocks noGrp="1"/>
          </p:cNvSpPr>
          <p:nvPr>
            <p:ph type="sldNum" sz="quarter" idx="3"/>
          </p:nvPr>
        </p:nvSpPr>
        <p:spPr>
          <a:xfrm>
            <a:off x="3855981" y="9441813"/>
            <a:ext cx="2951217" cy="499113"/>
          </a:xfrm>
          <a:prstGeom prst="rect">
            <a:avLst/>
          </a:prstGeom>
        </p:spPr>
        <p:txBody>
          <a:bodyPr vert="horz" lIns="91568" tIns="45784" rIns="91568" bIns="45784" rtlCol="0" anchor="b"/>
          <a:lstStyle>
            <a:lvl1pPr algn="r">
              <a:defRPr sz="1200"/>
            </a:lvl1pPr>
          </a:lstStyle>
          <a:p>
            <a:fld id="{9B70CDB4-940E-49A4-ADD2-CEA412F71961}" type="slidenum">
              <a:rPr lang="en-GB" smtClean="0"/>
              <a:t>‹#›</a:t>
            </a:fld>
            <a:endParaRPr lang="en-GB"/>
          </a:p>
        </p:txBody>
      </p:sp>
    </p:spTree>
    <p:extLst>
      <p:ext uri="{BB962C8B-B14F-4D97-AF65-F5344CB8AC3E}">
        <p14:creationId xmlns:p14="http://schemas.microsoft.com/office/powerpoint/2010/main" val="3708018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568" tIns="45784" rIns="91568" bIns="45784"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6738" y="1"/>
            <a:ext cx="2950475" cy="497046"/>
          </a:xfrm>
          <a:prstGeom prst="rect">
            <a:avLst/>
          </a:prstGeom>
        </p:spPr>
        <p:txBody>
          <a:bodyPr vert="horz" lIns="91568" tIns="45784" rIns="91568" bIns="45784" rtlCol="0"/>
          <a:lstStyle>
            <a:lvl1pPr algn="r" fontAlgn="auto">
              <a:spcBef>
                <a:spcPts val="0"/>
              </a:spcBef>
              <a:spcAft>
                <a:spcPts val="0"/>
              </a:spcAft>
              <a:defRPr sz="1200">
                <a:latin typeface="+mn-lt"/>
                <a:cs typeface="+mn-cs"/>
              </a:defRPr>
            </a:lvl1pPr>
          </a:lstStyle>
          <a:p>
            <a:pPr>
              <a:defRPr/>
            </a:pPr>
            <a:fld id="{FB89B92A-566C-4254-83A5-25D15966D3C8}" type="datetimeFigureOut">
              <a:rPr lang="en-GB"/>
              <a:pPr>
                <a:defRPr/>
              </a:pPr>
              <a:t>14/11/2019</a:t>
            </a:fld>
            <a:endParaRPr lang="en-GB"/>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68" tIns="45784" rIns="91568" bIns="45784" rtlCol="0" anchor="ctr"/>
          <a:lstStyle/>
          <a:p>
            <a:pPr lvl="0"/>
            <a:endParaRPr lang="en-GB" noProof="0"/>
          </a:p>
        </p:txBody>
      </p:sp>
      <p:sp>
        <p:nvSpPr>
          <p:cNvPr id="5" name="Notes Placeholder 4"/>
          <p:cNvSpPr>
            <a:spLocks noGrp="1"/>
          </p:cNvSpPr>
          <p:nvPr>
            <p:ph type="body" sz="quarter" idx="3"/>
          </p:nvPr>
        </p:nvSpPr>
        <p:spPr>
          <a:xfrm>
            <a:off x="680880" y="4721940"/>
            <a:ext cx="5447030" cy="4473416"/>
          </a:xfrm>
          <a:prstGeom prst="rect">
            <a:avLst/>
          </a:prstGeom>
        </p:spPr>
        <p:txBody>
          <a:bodyPr vert="horz" wrap="square" lIns="91568" tIns="45784" rIns="91568" bIns="45784"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568" tIns="45784" rIns="91568" bIns="45784"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1568" tIns="45784" rIns="91568" bIns="45784" rtlCol="0" anchor="b"/>
          <a:lstStyle>
            <a:lvl1pPr algn="r" fontAlgn="auto">
              <a:spcBef>
                <a:spcPts val="0"/>
              </a:spcBef>
              <a:spcAft>
                <a:spcPts val="0"/>
              </a:spcAft>
              <a:defRPr sz="1200">
                <a:latin typeface="+mn-lt"/>
                <a:cs typeface="+mn-cs"/>
              </a:defRPr>
            </a:lvl1pPr>
          </a:lstStyle>
          <a:p>
            <a:pPr>
              <a:defRPr/>
            </a:pPr>
            <a:fld id="{541A9B67-51CE-4C4A-B1B6-8BC32FBA17C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1A9B67-51CE-4C4A-B1B6-8BC32FBA17CC}" type="slidenum">
              <a:rPr lang="en-GB" smtClean="0"/>
              <a:pPr>
                <a:defRPr/>
              </a:pPr>
              <a:t>1</a:t>
            </a:fld>
            <a:endParaRPr lang="en-GB" dirty="0"/>
          </a:p>
        </p:txBody>
      </p:sp>
    </p:spTree>
    <p:extLst>
      <p:ext uri="{BB962C8B-B14F-4D97-AF65-F5344CB8AC3E}">
        <p14:creationId xmlns:p14="http://schemas.microsoft.com/office/powerpoint/2010/main" val="350422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Outstanding:</a:t>
            </a:r>
          </a:p>
          <a:p>
            <a:pPr marL="171690" indent="-171690" defTabSz="915680">
              <a:buFont typeface="Arial" panose="020B0604020202020204" pitchFamily="34" charset="0"/>
              <a:buChar char="•"/>
              <a:defRPr/>
            </a:pPr>
            <a:r>
              <a:rPr lang="en-GB" dirty="0">
                <a:solidFill>
                  <a:srgbClr val="DA291C"/>
                </a:solidFill>
              </a:rPr>
              <a:t>Good quality activity and cost data is available to enable transition projections for strategic planning and commissioning;</a:t>
            </a:r>
          </a:p>
          <a:p>
            <a:pPr marL="171690" indent="-171690" defTabSz="915680">
              <a:buFont typeface="Arial" panose="020B0604020202020204" pitchFamily="34" charset="0"/>
              <a:buChar char="•"/>
              <a:defRPr/>
            </a:pPr>
            <a:r>
              <a:rPr lang="en-GB" dirty="0">
                <a:solidFill>
                  <a:srgbClr val="DA291C"/>
                </a:solidFill>
              </a:rPr>
              <a:t>Internships programme agreed with provider to support people with disabilities into employment.</a:t>
            </a:r>
          </a:p>
          <a:p>
            <a:pPr marL="171690" indent="-171690" defTabSz="915680">
              <a:buFont typeface="Arial" panose="020B0604020202020204" pitchFamily="34" charset="0"/>
              <a:buChar char="•"/>
              <a:defRPr/>
            </a:pPr>
            <a:endParaRPr lang="en-GB" dirty="0">
              <a:solidFill>
                <a:srgbClr val="DA291C"/>
              </a:solidFill>
            </a:endParaRPr>
          </a:p>
          <a:p>
            <a:pPr marL="171690" indent="-171690" defTabSz="915680">
              <a:buFont typeface="Arial" panose="020B0604020202020204" pitchFamily="34" charset="0"/>
              <a:buChar char="•"/>
              <a:defRPr/>
            </a:pPr>
            <a:r>
              <a:rPr lang="en-GB" dirty="0">
                <a:solidFill>
                  <a:srgbClr val="DA291C"/>
                </a:solidFill>
              </a:rPr>
              <a:t>Haringey Wellbeing Network – newly commissioned</a:t>
            </a:r>
          </a:p>
          <a:p>
            <a:pPr defTabSz="915680">
              <a:defRPr/>
            </a:pPr>
            <a:endParaRPr lang="en-GB" dirty="0">
              <a:solidFill>
                <a:srgbClr val="DA291C"/>
              </a:solidFill>
            </a:endParaRPr>
          </a:p>
          <a:p>
            <a:endParaRPr lang="en-GB" dirty="0"/>
          </a:p>
        </p:txBody>
      </p:sp>
      <p:sp>
        <p:nvSpPr>
          <p:cNvPr id="4" name="Slide Number Placeholder 3"/>
          <p:cNvSpPr>
            <a:spLocks noGrp="1"/>
          </p:cNvSpPr>
          <p:nvPr>
            <p:ph type="sldNum" sz="quarter" idx="10"/>
          </p:nvPr>
        </p:nvSpPr>
        <p:spPr/>
        <p:txBody>
          <a:bodyPr/>
          <a:lstStyle/>
          <a:p>
            <a:pPr>
              <a:defRPr/>
            </a:pPr>
            <a:fld id="{541A9B67-51CE-4C4A-B1B6-8BC32FBA17CC}" type="slidenum">
              <a:rPr lang="en-GB" smtClean="0"/>
              <a:pPr>
                <a:defRPr/>
              </a:pPr>
              <a:t>2</a:t>
            </a:fld>
            <a:endParaRPr lang="en-GB"/>
          </a:p>
        </p:txBody>
      </p:sp>
    </p:spTree>
    <p:extLst>
      <p:ext uri="{BB962C8B-B14F-4D97-AF65-F5344CB8AC3E}">
        <p14:creationId xmlns:p14="http://schemas.microsoft.com/office/powerpoint/2010/main" val="311872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1A9B67-51CE-4C4A-B1B6-8BC32FBA17CC}" type="slidenum">
              <a:rPr lang="en-GB" smtClean="0"/>
              <a:pPr>
                <a:defRPr/>
              </a:pPr>
              <a:t>3</a:t>
            </a:fld>
            <a:endParaRPr lang="en-GB"/>
          </a:p>
        </p:txBody>
      </p:sp>
    </p:spTree>
    <p:extLst>
      <p:ext uri="{BB962C8B-B14F-4D97-AF65-F5344CB8AC3E}">
        <p14:creationId xmlns:p14="http://schemas.microsoft.com/office/powerpoint/2010/main" val="236299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Outstanding:</a:t>
            </a:r>
          </a:p>
          <a:p>
            <a:pPr marL="171690" indent="-171690" defTabSz="915680">
              <a:buFont typeface="Arial" panose="020B0604020202020204" pitchFamily="34" charset="0"/>
              <a:buChar char="•"/>
              <a:defRPr/>
            </a:pPr>
            <a:r>
              <a:rPr lang="en-GB" dirty="0">
                <a:solidFill>
                  <a:srgbClr val="DA291C"/>
                </a:solidFill>
              </a:rPr>
              <a:t>Good quality activity and cost data is available to enable transition projections for strategic planning and commissioning;</a:t>
            </a:r>
          </a:p>
          <a:p>
            <a:pPr marL="171690" indent="-171690" defTabSz="915680">
              <a:buFont typeface="Arial" panose="020B0604020202020204" pitchFamily="34" charset="0"/>
              <a:buChar char="•"/>
              <a:defRPr/>
            </a:pPr>
            <a:r>
              <a:rPr lang="en-GB" dirty="0">
                <a:solidFill>
                  <a:srgbClr val="DA291C"/>
                </a:solidFill>
              </a:rPr>
              <a:t>Internships programme agreed with provider to support people with disabilities into employment.</a:t>
            </a:r>
          </a:p>
          <a:p>
            <a:pPr marL="171690" indent="-171690" defTabSz="915680">
              <a:buFont typeface="Arial" panose="020B0604020202020204" pitchFamily="34" charset="0"/>
              <a:buChar char="•"/>
              <a:defRPr/>
            </a:pPr>
            <a:endParaRPr lang="en-GB" dirty="0">
              <a:solidFill>
                <a:srgbClr val="DA291C"/>
              </a:solidFill>
            </a:endParaRPr>
          </a:p>
          <a:p>
            <a:pPr marL="171690" indent="-171690" defTabSz="915680">
              <a:buFont typeface="Arial" panose="020B0604020202020204" pitchFamily="34" charset="0"/>
              <a:buChar char="•"/>
              <a:defRPr/>
            </a:pPr>
            <a:r>
              <a:rPr lang="en-GB" dirty="0">
                <a:solidFill>
                  <a:srgbClr val="DA291C"/>
                </a:solidFill>
              </a:rPr>
              <a:t>Haringey Wellbeing Network – newly commissioned</a:t>
            </a:r>
          </a:p>
          <a:p>
            <a:pPr defTabSz="915680">
              <a:defRPr/>
            </a:pPr>
            <a:endParaRPr lang="en-GB" dirty="0">
              <a:solidFill>
                <a:srgbClr val="DA291C"/>
              </a:solidFill>
            </a:endParaRPr>
          </a:p>
          <a:p>
            <a:endParaRPr lang="en-GB" dirty="0"/>
          </a:p>
        </p:txBody>
      </p:sp>
      <p:sp>
        <p:nvSpPr>
          <p:cNvPr id="4" name="Slide Number Placeholder 3"/>
          <p:cNvSpPr>
            <a:spLocks noGrp="1"/>
          </p:cNvSpPr>
          <p:nvPr>
            <p:ph type="sldNum" sz="quarter" idx="10"/>
          </p:nvPr>
        </p:nvSpPr>
        <p:spPr/>
        <p:txBody>
          <a:bodyPr/>
          <a:lstStyle/>
          <a:p>
            <a:pPr>
              <a:defRPr/>
            </a:pPr>
            <a:fld id="{541A9B67-51CE-4C4A-B1B6-8BC32FBA17CC}" type="slidenum">
              <a:rPr lang="en-GB" smtClean="0"/>
              <a:pPr>
                <a:defRPr/>
              </a:pPr>
              <a:t>4</a:t>
            </a:fld>
            <a:endParaRPr lang="en-GB"/>
          </a:p>
        </p:txBody>
      </p:sp>
    </p:spTree>
    <p:extLst>
      <p:ext uri="{BB962C8B-B14F-4D97-AF65-F5344CB8AC3E}">
        <p14:creationId xmlns:p14="http://schemas.microsoft.com/office/powerpoint/2010/main" val="291783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41A9B67-51CE-4C4A-B1B6-8BC32FBA17CC}" type="slidenum">
              <a:rPr lang="en-GB" smtClean="0"/>
              <a:pPr>
                <a:defRPr/>
              </a:pPr>
              <a:t>5</a:t>
            </a:fld>
            <a:endParaRPr lang="en-GB"/>
          </a:p>
        </p:txBody>
      </p:sp>
    </p:spTree>
    <p:extLst>
      <p:ext uri="{BB962C8B-B14F-4D97-AF65-F5344CB8AC3E}">
        <p14:creationId xmlns:p14="http://schemas.microsoft.com/office/powerpoint/2010/main" val="103008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41A9B67-51CE-4C4A-B1B6-8BC32FBA17CC}" type="slidenum">
              <a:rPr lang="en-GB" smtClean="0"/>
              <a:pPr>
                <a:defRPr/>
              </a:pPr>
              <a:t>6</a:t>
            </a:fld>
            <a:endParaRPr lang="en-GB"/>
          </a:p>
        </p:txBody>
      </p:sp>
    </p:spTree>
    <p:extLst>
      <p:ext uri="{BB962C8B-B14F-4D97-AF65-F5344CB8AC3E}">
        <p14:creationId xmlns:p14="http://schemas.microsoft.com/office/powerpoint/2010/main" val="170315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1A9B67-51CE-4C4A-B1B6-8BC32FBA17CC}" type="slidenum">
              <a:rPr lang="en-GB" smtClean="0"/>
              <a:pPr>
                <a:defRPr/>
              </a:pPr>
              <a:t>8</a:t>
            </a:fld>
            <a:endParaRPr lang="en-GB" dirty="0"/>
          </a:p>
        </p:txBody>
      </p:sp>
    </p:spTree>
    <p:extLst>
      <p:ext uri="{BB962C8B-B14F-4D97-AF65-F5344CB8AC3E}">
        <p14:creationId xmlns:p14="http://schemas.microsoft.com/office/powerpoint/2010/main" val="3928544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6456">
    <p:spTree>
      <p:nvGrpSpPr>
        <p:cNvPr id="1" name=""/>
        <p:cNvGrpSpPr/>
        <p:nvPr/>
      </p:nvGrpSpPr>
      <p:grpSpPr>
        <a:xfrm>
          <a:off x="0" y="0"/>
          <a:ext cx="0" cy="0"/>
          <a:chOff x="0" y="0"/>
          <a:chExt cx="0" cy="0"/>
        </a:xfrm>
      </p:grpSpPr>
      <p:cxnSp>
        <p:nvCxnSpPr>
          <p:cNvPr id="4" name="Straight Connector 3"/>
          <p:cNvCxnSpPr/>
          <p:nvPr/>
        </p:nvCxnSpPr>
        <p:spPr>
          <a:xfrm>
            <a:off x="468313" y="3357563"/>
            <a:ext cx="813593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467544" y="3573016"/>
            <a:ext cx="8280920" cy="64807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7" name="Title 6"/>
          <p:cNvSpPr>
            <a:spLocks noGrp="1"/>
          </p:cNvSpPr>
          <p:nvPr>
            <p:ph type="title"/>
          </p:nvPr>
        </p:nvSpPr>
        <p:spPr/>
        <p:txBody>
          <a:bodyPr/>
          <a:lstStyle>
            <a:lvl1pPr algn="l">
              <a:defRPr sz="4000"/>
            </a:lvl1pPr>
          </a:lstStyle>
          <a:p>
            <a:r>
              <a:rPr lang="en-US"/>
              <a:t>Click to edit Master title style</a:t>
            </a:r>
            <a:endParaRPr lang="en-GB"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696744" cy="792088"/>
          </a:xfrm>
        </p:spPr>
        <p:txBody>
          <a:bodyPr/>
          <a:lstStyle>
            <a:lvl1pPr>
              <a:defRPr sz="3600"/>
            </a:lvl1pPr>
          </a:lstStyle>
          <a:p>
            <a:r>
              <a:rPr lang="en-US"/>
              <a:t>Click to edit Master title style</a:t>
            </a:r>
            <a:endParaRPr lang="en-GB" dirty="0"/>
          </a:p>
        </p:txBody>
      </p:sp>
      <p:sp>
        <p:nvSpPr>
          <p:cNvPr id="3" name="Slide Number Placeholder 2"/>
          <p:cNvSpPr>
            <a:spLocks noGrp="1"/>
          </p:cNvSpPr>
          <p:nvPr>
            <p:ph type="sldNum" sz="quarter" idx="10"/>
          </p:nvPr>
        </p:nvSpPr>
        <p:spPr>
          <a:xfrm>
            <a:off x="6902450" y="6356350"/>
            <a:ext cx="2133600" cy="365125"/>
          </a:xfrm>
          <a:prstGeom prst="rect">
            <a:avLst/>
          </a:prstGeom>
        </p:spPr>
        <p:txBody>
          <a:bodyPr anchor="ctr"/>
          <a:lstStyle>
            <a:lvl1pPr algn="r">
              <a:defRPr sz="1400"/>
            </a:lvl1pPr>
          </a:lstStyle>
          <a:p>
            <a:pPr>
              <a:defRPr/>
            </a:pPr>
            <a:fld id="{1F81D305-1516-4AB1-A449-723EE815D6C8}"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696744" cy="792088"/>
          </a:xfrm>
        </p:spPr>
        <p:txBody>
          <a:bodyPr/>
          <a:lstStyle>
            <a:lvl1pPr>
              <a:defRPr sz="3600"/>
            </a:lvl1pPr>
          </a:lstStyle>
          <a:p>
            <a:r>
              <a:rPr lang="en-US"/>
              <a:t>Click to edit Master title style</a:t>
            </a:r>
            <a:endParaRPr lang="en-GB" dirty="0"/>
          </a:p>
        </p:txBody>
      </p:sp>
      <p:sp>
        <p:nvSpPr>
          <p:cNvPr id="3" name="Slide Number Placeholder 2"/>
          <p:cNvSpPr>
            <a:spLocks noGrp="1"/>
          </p:cNvSpPr>
          <p:nvPr>
            <p:ph type="sldNum" sz="quarter" idx="10"/>
          </p:nvPr>
        </p:nvSpPr>
        <p:spPr>
          <a:xfrm>
            <a:off x="6902450" y="6356350"/>
            <a:ext cx="2133600" cy="365125"/>
          </a:xfrm>
          <a:prstGeom prst="rect">
            <a:avLst/>
          </a:prstGeom>
        </p:spPr>
        <p:txBody>
          <a:bodyPr anchor="ctr"/>
          <a:lstStyle>
            <a:lvl1pPr algn="r">
              <a:defRPr sz="1400"/>
            </a:lvl1pPr>
          </a:lstStyle>
          <a:p>
            <a:pPr>
              <a:defRPr/>
            </a:pPr>
            <a:fld id="{1F81D305-1516-4AB1-A449-723EE815D6C8}" type="slidenum">
              <a:rPr lang="en-GB" smtClean="0"/>
              <a:pPr>
                <a:defRPr/>
              </a:pPr>
              <a:t>‹#›</a:t>
            </a:fld>
            <a:endParaRPr lang="en-GB"/>
          </a:p>
        </p:txBody>
      </p:sp>
      <p:cxnSp>
        <p:nvCxnSpPr>
          <p:cNvPr id="4" name="Straight Connector 3"/>
          <p:cNvCxnSpPr/>
          <p:nvPr userDrawn="1"/>
        </p:nvCxnSpPr>
        <p:spPr>
          <a:xfrm>
            <a:off x="251520" y="1052736"/>
            <a:ext cx="856895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902450" y="6356350"/>
            <a:ext cx="2133600" cy="365125"/>
          </a:xfrm>
          <a:prstGeom prst="rect">
            <a:avLst/>
          </a:prstGeom>
        </p:spPr>
        <p:txBody>
          <a:bodyPr anchor="ctr"/>
          <a:lstStyle>
            <a:lvl1pPr algn="r">
              <a:defRPr sz="1400"/>
            </a:lvl1pPr>
          </a:lstStyle>
          <a:p>
            <a:pPr>
              <a:defRPr/>
            </a:pPr>
            <a:fld id="{89AB82D3-8B48-4CD8-BCA8-77E6B2F58C7D}"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6902450" y="6356350"/>
            <a:ext cx="2133600" cy="365125"/>
          </a:xfrm>
          <a:prstGeom prst="rect">
            <a:avLst/>
          </a:prstGeom>
        </p:spPr>
        <p:txBody>
          <a:bodyPr anchor="ctr"/>
          <a:lstStyle>
            <a:lvl1pPr algn="r">
              <a:defRPr sz="1400"/>
            </a:lvl1pPr>
          </a:lstStyle>
          <a:p>
            <a:pPr>
              <a:defRPr/>
            </a:pPr>
            <a:fld id="{30EA1E14-3B0C-4113-B7E9-C0A37C58C043}" type="slidenum">
              <a:rPr lang="en-GB" smtClean="0"/>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20605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3357563"/>
            <a:ext cx="8229600" cy="276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8" name="Picture 6" descr="BS1995_Haringey_TapeType_RED_RGB.jpg"/>
          <p:cNvPicPr>
            <a:picLocks noChangeAspect="1"/>
          </p:cNvPicPr>
          <p:nvPr/>
        </p:nvPicPr>
        <p:blipFill>
          <a:blip r:embed="rId7" cstate="print"/>
          <a:srcRect/>
          <a:stretch>
            <a:fillRect/>
          </a:stretch>
        </p:blipFill>
        <p:spPr bwMode="auto">
          <a:xfrm>
            <a:off x="7164388" y="260350"/>
            <a:ext cx="1619250" cy="631825"/>
          </a:xfrm>
          <a:prstGeom prst="rect">
            <a:avLst/>
          </a:prstGeom>
          <a:noFill/>
          <a:ln w="9525">
            <a:noFill/>
            <a:miter lim="800000"/>
            <a:headEnd/>
            <a:tailEnd/>
          </a:ln>
        </p:spPr>
      </p:pic>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2279B-A4F7-4E87-B2A0-2BBB3B3A3875}"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6" r:id="rId1"/>
    <p:sldLayoutId id="2147483669" r:id="rId2"/>
    <p:sldLayoutId id="2147483670" r:id="rId3"/>
    <p:sldLayoutId id="2147483665" r:id="rId4"/>
    <p:sldLayoutId id="2147483668" r:id="rId5"/>
  </p:sldLayoutIdLst>
  <p:hf hdr="0" ftr="0" dt="0"/>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itchFamily="34" charset="0"/>
        </a:defRPr>
      </a:lvl2pPr>
      <a:lvl3pPr algn="ctr" rtl="0" eaLnBrk="1" fontAlgn="base" hangingPunct="1">
        <a:spcBef>
          <a:spcPct val="0"/>
        </a:spcBef>
        <a:spcAft>
          <a:spcPct val="0"/>
        </a:spcAft>
        <a:defRPr sz="4400">
          <a:solidFill>
            <a:schemeClr val="tx1"/>
          </a:solidFill>
          <a:latin typeface="HelveticaNeueLT Std" pitchFamily="34" charset="0"/>
        </a:defRPr>
      </a:lvl3pPr>
      <a:lvl4pPr algn="ctr" rtl="0" eaLnBrk="1" fontAlgn="base" hangingPunct="1">
        <a:spcBef>
          <a:spcPct val="0"/>
        </a:spcBef>
        <a:spcAft>
          <a:spcPct val="0"/>
        </a:spcAft>
        <a:defRPr sz="4400">
          <a:solidFill>
            <a:schemeClr val="tx1"/>
          </a:solidFill>
          <a:latin typeface="HelveticaNeueLT Std" pitchFamily="34" charset="0"/>
        </a:defRPr>
      </a:lvl4pPr>
      <a:lvl5pPr algn="ctr" rtl="0" eaLnBrk="1" fontAlgn="base" hangingPunct="1">
        <a:spcBef>
          <a:spcPct val="0"/>
        </a:spcBef>
        <a:spcAft>
          <a:spcPct val="0"/>
        </a:spcAft>
        <a:defRPr sz="4400">
          <a:solidFill>
            <a:schemeClr val="tx1"/>
          </a:solidFill>
          <a:latin typeface="HelveticaNeueLT Std" pitchFamily="34" charset="0"/>
        </a:defRPr>
      </a:lvl5pPr>
      <a:lvl6pPr marL="457200" algn="ctr" rtl="0" eaLnBrk="1" fontAlgn="base" hangingPunct="1">
        <a:spcBef>
          <a:spcPct val="0"/>
        </a:spcBef>
        <a:spcAft>
          <a:spcPct val="0"/>
        </a:spcAft>
        <a:defRPr sz="4400">
          <a:solidFill>
            <a:schemeClr val="tx1"/>
          </a:solidFill>
          <a:latin typeface="HelveticaNeueLT Std" pitchFamily="34" charset="0"/>
        </a:defRPr>
      </a:lvl6pPr>
      <a:lvl7pPr marL="914400" algn="ctr" rtl="0" eaLnBrk="1" fontAlgn="base" hangingPunct="1">
        <a:spcBef>
          <a:spcPct val="0"/>
        </a:spcBef>
        <a:spcAft>
          <a:spcPct val="0"/>
        </a:spcAft>
        <a:defRPr sz="4400">
          <a:solidFill>
            <a:schemeClr val="tx1"/>
          </a:solidFill>
          <a:latin typeface="HelveticaNeueLT Std" pitchFamily="34" charset="0"/>
        </a:defRPr>
      </a:lvl7pPr>
      <a:lvl8pPr marL="1371600" algn="ctr" rtl="0" eaLnBrk="1" fontAlgn="base" hangingPunct="1">
        <a:spcBef>
          <a:spcPct val="0"/>
        </a:spcBef>
        <a:spcAft>
          <a:spcPct val="0"/>
        </a:spcAft>
        <a:defRPr sz="4400">
          <a:solidFill>
            <a:schemeClr val="tx1"/>
          </a:solidFill>
          <a:latin typeface="HelveticaNeueLT Std" pitchFamily="34" charset="0"/>
        </a:defRPr>
      </a:lvl8pPr>
      <a:lvl9pPr marL="1828800" algn="ctr" rtl="0" eaLnBrk="1" fontAlgn="base" hangingPunct="1">
        <a:spcBef>
          <a:spcPct val="0"/>
        </a:spcBef>
        <a:spcAft>
          <a:spcPct val="0"/>
        </a:spcAft>
        <a:defRPr sz="4400">
          <a:solidFill>
            <a:schemeClr val="tx1"/>
          </a:solidFill>
          <a:latin typeface="HelveticaNeueLT Std"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hyperlink" Target="https://www.haringey.gov.uk/sites/haringeygovuk/files/moving_on_tool.pdf" TargetMode="External"/><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hyperlink" Target="https://haricare.haringey.gov.uk/information-and-advice/iphone-apps-to-help-you-live-more-independently/" TargetMode="External"/><Relationship Id="rId9"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7504" y="404664"/>
            <a:ext cx="6912768" cy="403820"/>
          </a:xfrm>
        </p:spPr>
        <p:txBody>
          <a:bodyPr/>
          <a:lstStyle/>
          <a:p>
            <a:r>
              <a:rPr lang="en-GB" altLang="en-US" dirty="0"/>
              <a:t> </a:t>
            </a:r>
            <a:br>
              <a:rPr lang="en-GB" altLang="en-US" dirty="0"/>
            </a:br>
            <a:r>
              <a:rPr lang="en-GB" altLang="en-US" dirty="0"/>
              <a:t>Preparing for adulthood</a:t>
            </a:r>
            <a:br>
              <a:rPr lang="en-GB" altLang="en-US" sz="1800" dirty="0"/>
            </a:br>
            <a:endParaRPr lang="en-GB" altLang="en-US" sz="1800" b="1" dirty="0"/>
          </a:p>
        </p:txBody>
      </p:sp>
      <p:sp>
        <p:nvSpPr>
          <p:cNvPr id="4" name="Footer Placeholder 3"/>
          <p:cNvSpPr>
            <a:spLocks noGrp="1"/>
          </p:cNvSpPr>
          <p:nvPr>
            <p:ph type="ftr" sz="quarter" idx="4294967295"/>
          </p:nvPr>
        </p:nvSpPr>
        <p:spPr/>
        <p:txBody>
          <a:bodyPr/>
          <a:lstStyle/>
          <a:p>
            <a:pPr>
              <a:defRPr/>
            </a:pPr>
            <a:r>
              <a:rPr lang="en-GB" dirty="0"/>
              <a:t>   </a:t>
            </a:r>
          </a:p>
        </p:txBody>
      </p:sp>
      <p:sp>
        <p:nvSpPr>
          <p:cNvPr id="7" name="Title 1">
            <a:extLst>
              <a:ext uri="{FF2B5EF4-FFF2-40B4-BE49-F238E27FC236}">
                <a16:creationId xmlns:a16="http://schemas.microsoft.com/office/drawing/2014/main" id="{EC90ACEF-FD7A-4F52-BD07-2B5211E946C5}"/>
              </a:ext>
            </a:extLst>
          </p:cNvPr>
          <p:cNvSpPr txBox="1">
            <a:spLocks/>
          </p:cNvSpPr>
          <p:nvPr/>
        </p:nvSpPr>
        <p:spPr bwMode="auto">
          <a:xfrm>
            <a:off x="7740352" y="6270892"/>
            <a:ext cx="1224136" cy="4038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itchFamily="34" charset="0"/>
              </a:defRPr>
            </a:lvl2pPr>
            <a:lvl3pPr algn="ctr" rtl="0" eaLnBrk="1" fontAlgn="base" hangingPunct="1">
              <a:spcBef>
                <a:spcPct val="0"/>
              </a:spcBef>
              <a:spcAft>
                <a:spcPct val="0"/>
              </a:spcAft>
              <a:defRPr sz="4400">
                <a:solidFill>
                  <a:schemeClr val="tx1"/>
                </a:solidFill>
                <a:latin typeface="HelveticaNeueLT Std" pitchFamily="34" charset="0"/>
              </a:defRPr>
            </a:lvl3pPr>
            <a:lvl4pPr algn="ctr" rtl="0" eaLnBrk="1" fontAlgn="base" hangingPunct="1">
              <a:spcBef>
                <a:spcPct val="0"/>
              </a:spcBef>
              <a:spcAft>
                <a:spcPct val="0"/>
              </a:spcAft>
              <a:defRPr sz="4400">
                <a:solidFill>
                  <a:schemeClr val="tx1"/>
                </a:solidFill>
                <a:latin typeface="HelveticaNeueLT Std" pitchFamily="34" charset="0"/>
              </a:defRPr>
            </a:lvl4pPr>
            <a:lvl5pPr algn="ctr" rtl="0" eaLnBrk="1" fontAlgn="base" hangingPunct="1">
              <a:spcBef>
                <a:spcPct val="0"/>
              </a:spcBef>
              <a:spcAft>
                <a:spcPct val="0"/>
              </a:spcAft>
              <a:defRPr sz="4400">
                <a:solidFill>
                  <a:schemeClr val="tx1"/>
                </a:solidFill>
                <a:latin typeface="HelveticaNeueLT Std" pitchFamily="34" charset="0"/>
              </a:defRPr>
            </a:lvl5pPr>
            <a:lvl6pPr marL="457200" algn="ctr" rtl="0" eaLnBrk="1" fontAlgn="base" hangingPunct="1">
              <a:spcBef>
                <a:spcPct val="0"/>
              </a:spcBef>
              <a:spcAft>
                <a:spcPct val="0"/>
              </a:spcAft>
              <a:defRPr sz="4400">
                <a:solidFill>
                  <a:schemeClr val="tx1"/>
                </a:solidFill>
                <a:latin typeface="HelveticaNeueLT Std" pitchFamily="34" charset="0"/>
              </a:defRPr>
            </a:lvl6pPr>
            <a:lvl7pPr marL="914400" algn="ctr" rtl="0" eaLnBrk="1" fontAlgn="base" hangingPunct="1">
              <a:spcBef>
                <a:spcPct val="0"/>
              </a:spcBef>
              <a:spcAft>
                <a:spcPct val="0"/>
              </a:spcAft>
              <a:defRPr sz="4400">
                <a:solidFill>
                  <a:schemeClr val="tx1"/>
                </a:solidFill>
                <a:latin typeface="HelveticaNeueLT Std" pitchFamily="34" charset="0"/>
              </a:defRPr>
            </a:lvl7pPr>
            <a:lvl8pPr marL="1371600" algn="ctr" rtl="0" eaLnBrk="1" fontAlgn="base" hangingPunct="1">
              <a:spcBef>
                <a:spcPct val="0"/>
              </a:spcBef>
              <a:spcAft>
                <a:spcPct val="0"/>
              </a:spcAft>
              <a:defRPr sz="4400">
                <a:solidFill>
                  <a:schemeClr val="tx1"/>
                </a:solidFill>
                <a:latin typeface="HelveticaNeueLT Std" pitchFamily="34" charset="0"/>
              </a:defRPr>
            </a:lvl8pPr>
            <a:lvl9pPr marL="1828800" algn="ctr" rtl="0" eaLnBrk="1" fontAlgn="base" hangingPunct="1">
              <a:spcBef>
                <a:spcPct val="0"/>
              </a:spcBef>
              <a:spcAft>
                <a:spcPct val="0"/>
              </a:spcAft>
              <a:defRPr sz="4400">
                <a:solidFill>
                  <a:schemeClr val="tx1"/>
                </a:solidFill>
                <a:latin typeface="HelveticaNeueLT Std" pitchFamily="34" charset="0"/>
              </a:defRPr>
            </a:lvl9pPr>
          </a:lstStyle>
          <a:p>
            <a:r>
              <a:rPr lang="en-GB" altLang="en-US" sz="1000" b="1" dirty="0"/>
              <a:t>October 2019</a:t>
            </a:r>
          </a:p>
        </p:txBody>
      </p:sp>
      <p:sp>
        <p:nvSpPr>
          <p:cNvPr id="5" name="TextBox 4">
            <a:extLst>
              <a:ext uri="{FF2B5EF4-FFF2-40B4-BE49-F238E27FC236}">
                <a16:creationId xmlns:a16="http://schemas.microsoft.com/office/drawing/2014/main" id="{7C3F4345-FD6A-4E5D-9A40-CB9E1FA13F6F}"/>
              </a:ext>
            </a:extLst>
          </p:cNvPr>
          <p:cNvSpPr txBox="1"/>
          <p:nvPr/>
        </p:nvSpPr>
        <p:spPr>
          <a:xfrm>
            <a:off x="6618456" y="1535116"/>
            <a:ext cx="1049888" cy="646331"/>
          </a:xfrm>
          <a:prstGeom prst="rect">
            <a:avLst/>
          </a:prstGeom>
          <a:solidFill>
            <a:schemeClr val="bg1"/>
          </a:solidFill>
        </p:spPr>
        <p:txBody>
          <a:bodyPr wrap="square" rtlCol="0">
            <a:spAutoFit/>
          </a:bodyPr>
          <a:lstStyle/>
          <a:p>
            <a:endParaRPr lang="en-GB" dirty="0"/>
          </a:p>
          <a:p>
            <a:endParaRPr lang="en-GB" dirty="0"/>
          </a:p>
        </p:txBody>
      </p:sp>
      <p:pic>
        <p:nvPicPr>
          <p:cNvPr id="3" name="Picture 2" descr="A person standing in a room&#10;&#10;Description automatically generated">
            <a:extLst>
              <a:ext uri="{FF2B5EF4-FFF2-40B4-BE49-F238E27FC236}">
                <a16:creationId xmlns:a16="http://schemas.microsoft.com/office/drawing/2014/main" id="{5C9DB4AB-44FC-42EA-8A08-A079291C4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1310624"/>
            <a:ext cx="4023066" cy="5364088"/>
          </a:xfrm>
          <a:prstGeom prst="rect">
            <a:avLst/>
          </a:prstGeom>
        </p:spPr>
      </p:pic>
      <p:sp>
        <p:nvSpPr>
          <p:cNvPr id="8" name="Speech Bubble: Oval 7">
            <a:extLst>
              <a:ext uri="{FF2B5EF4-FFF2-40B4-BE49-F238E27FC236}">
                <a16:creationId xmlns:a16="http://schemas.microsoft.com/office/drawing/2014/main" id="{6CD89EF2-C2C9-418E-8619-502DB89B7557}"/>
              </a:ext>
            </a:extLst>
          </p:cNvPr>
          <p:cNvSpPr/>
          <p:nvPr/>
        </p:nvSpPr>
        <p:spPr>
          <a:xfrm flipH="1">
            <a:off x="107504" y="2060848"/>
            <a:ext cx="2919666" cy="1152128"/>
          </a:xfrm>
          <a:prstGeom prst="wedgeEllipseCallou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I’m on a work placement at Haynes Dementia Centre</a:t>
            </a:r>
          </a:p>
        </p:txBody>
      </p:sp>
    </p:spTree>
    <p:extLst>
      <p:ext uri="{BB962C8B-B14F-4D97-AF65-F5344CB8AC3E}">
        <p14:creationId xmlns:p14="http://schemas.microsoft.com/office/powerpoint/2010/main" val="133770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47B73-8289-4420-8772-6CC21DF14DF4}"/>
              </a:ext>
            </a:extLst>
          </p:cNvPr>
          <p:cNvSpPr>
            <a:spLocks noGrp="1"/>
          </p:cNvSpPr>
          <p:nvPr>
            <p:ph type="title"/>
          </p:nvPr>
        </p:nvSpPr>
        <p:spPr/>
        <p:txBody>
          <a:bodyPr/>
          <a:lstStyle/>
          <a:p>
            <a:r>
              <a:rPr lang="en-GB" dirty="0"/>
              <a:t>Questions:</a:t>
            </a:r>
          </a:p>
        </p:txBody>
      </p:sp>
      <p:sp>
        <p:nvSpPr>
          <p:cNvPr id="3" name="Slide Number Placeholder 2">
            <a:extLst>
              <a:ext uri="{FF2B5EF4-FFF2-40B4-BE49-F238E27FC236}">
                <a16:creationId xmlns:a16="http://schemas.microsoft.com/office/drawing/2014/main" id="{4842E594-B68A-44F7-8198-F5F4F7F6DCEB}"/>
              </a:ext>
            </a:extLst>
          </p:cNvPr>
          <p:cNvSpPr>
            <a:spLocks noGrp="1"/>
          </p:cNvSpPr>
          <p:nvPr>
            <p:ph type="sldNum" sz="quarter" idx="10"/>
          </p:nvPr>
        </p:nvSpPr>
        <p:spPr/>
        <p:txBody>
          <a:bodyPr/>
          <a:lstStyle/>
          <a:p>
            <a:pPr>
              <a:defRPr/>
            </a:pPr>
            <a:fld id="{1F81D305-1516-4AB1-A449-723EE815D6C8}" type="slidenum">
              <a:rPr lang="en-GB" smtClean="0"/>
              <a:pPr>
                <a:defRPr/>
              </a:pPr>
              <a:t>10</a:t>
            </a:fld>
            <a:endParaRPr lang="en-GB"/>
          </a:p>
        </p:txBody>
      </p:sp>
      <p:sp>
        <p:nvSpPr>
          <p:cNvPr id="5" name="Title 1">
            <a:extLst>
              <a:ext uri="{FF2B5EF4-FFF2-40B4-BE49-F238E27FC236}">
                <a16:creationId xmlns:a16="http://schemas.microsoft.com/office/drawing/2014/main" id="{E65A5841-9FEA-4CC2-A74B-52997680F472}"/>
              </a:ext>
            </a:extLst>
          </p:cNvPr>
          <p:cNvSpPr txBox="1">
            <a:spLocks/>
          </p:cNvSpPr>
          <p:nvPr/>
        </p:nvSpPr>
        <p:spPr bwMode="auto">
          <a:xfrm>
            <a:off x="3851920" y="2924944"/>
            <a:ext cx="1080120" cy="15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itchFamily="34" charset="0"/>
              </a:defRPr>
            </a:lvl2pPr>
            <a:lvl3pPr algn="ctr" rtl="0" eaLnBrk="1" fontAlgn="base" hangingPunct="1">
              <a:spcBef>
                <a:spcPct val="0"/>
              </a:spcBef>
              <a:spcAft>
                <a:spcPct val="0"/>
              </a:spcAft>
              <a:defRPr sz="4400">
                <a:solidFill>
                  <a:schemeClr val="tx1"/>
                </a:solidFill>
                <a:latin typeface="HelveticaNeueLT Std" pitchFamily="34" charset="0"/>
              </a:defRPr>
            </a:lvl3pPr>
            <a:lvl4pPr algn="ctr" rtl="0" eaLnBrk="1" fontAlgn="base" hangingPunct="1">
              <a:spcBef>
                <a:spcPct val="0"/>
              </a:spcBef>
              <a:spcAft>
                <a:spcPct val="0"/>
              </a:spcAft>
              <a:defRPr sz="4400">
                <a:solidFill>
                  <a:schemeClr val="tx1"/>
                </a:solidFill>
                <a:latin typeface="HelveticaNeueLT Std" pitchFamily="34" charset="0"/>
              </a:defRPr>
            </a:lvl4pPr>
            <a:lvl5pPr algn="ctr" rtl="0" eaLnBrk="1" fontAlgn="base" hangingPunct="1">
              <a:spcBef>
                <a:spcPct val="0"/>
              </a:spcBef>
              <a:spcAft>
                <a:spcPct val="0"/>
              </a:spcAft>
              <a:defRPr sz="4400">
                <a:solidFill>
                  <a:schemeClr val="tx1"/>
                </a:solidFill>
                <a:latin typeface="HelveticaNeueLT Std" pitchFamily="34" charset="0"/>
              </a:defRPr>
            </a:lvl5pPr>
            <a:lvl6pPr marL="457200" algn="ctr" rtl="0" eaLnBrk="1" fontAlgn="base" hangingPunct="1">
              <a:spcBef>
                <a:spcPct val="0"/>
              </a:spcBef>
              <a:spcAft>
                <a:spcPct val="0"/>
              </a:spcAft>
              <a:defRPr sz="4400">
                <a:solidFill>
                  <a:schemeClr val="tx1"/>
                </a:solidFill>
                <a:latin typeface="HelveticaNeueLT Std" pitchFamily="34" charset="0"/>
              </a:defRPr>
            </a:lvl6pPr>
            <a:lvl7pPr marL="914400" algn="ctr" rtl="0" eaLnBrk="1" fontAlgn="base" hangingPunct="1">
              <a:spcBef>
                <a:spcPct val="0"/>
              </a:spcBef>
              <a:spcAft>
                <a:spcPct val="0"/>
              </a:spcAft>
              <a:defRPr sz="4400">
                <a:solidFill>
                  <a:schemeClr val="tx1"/>
                </a:solidFill>
                <a:latin typeface="HelveticaNeueLT Std" pitchFamily="34" charset="0"/>
              </a:defRPr>
            </a:lvl7pPr>
            <a:lvl8pPr marL="1371600" algn="ctr" rtl="0" eaLnBrk="1" fontAlgn="base" hangingPunct="1">
              <a:spcBef>
                <a:spcPct val="0"/>
              </a:spcBef>
              <a:spcAft>
                <a:spcPct val="0"/>
              </a:spcAft>
              <a:defRPr sz="4400">
                <a:solidFill>
                  <a:schemeClr val="tx1"/>
                </a:solidFill>
                <a:latin typeface="HelveticaNeueLT Std" pitchFamily="34" charset="0"/>
              </a:defRPr>
            </a:lvl8pPr>
            <a:lvl9pPr marL="1828800" algn="ctr" rtl="0" eaLnBrk="1" fontAlgn="base" hangingPunct="1">
              <a:spcBef>
                <a:spcPct val="0"/>
              </a:spcBef>
              <a:spcAft>
                <a:spcPct val="0"/>
              </a:spcAft>
              <a:defRPr sz="4400">
                <a:solidFill>
                  <a:schemeClr val="tx1"/>
                </a:solidFill>
                <a:latin typeface="HelveticaNeueLT Std" pitchFamily="34" charset="0"/>
              </a:defRPr>
            </a:lvl9pPr>
          </a:lstStyle>
          <a:p>
            <a:endParaRPr lang="en-GB" dirty="0"/>
          </a:p>
          <a:p>
            <a:endParaRPr lang="en-GB" dirty="0"/>
          </a:p>
        </p:txBody>
      </p:sp>
      <p:pic>
        <p:nvPicPr>
          <p:cNvPr id="7" name="Picture 6" descr="A group of people posing for a photo&#10;&#10;Description automatically generated">
            <a:extLst>
              <a:ext uri="{FF2B5EF4-FFF2-40B4-BE49-F238E27FC236}">
                <a16:creationId xmlns:a16="http://schemas.microsoft.com/office/drawing/2014/main" id="{9073E7E6-90C0-4E11-889A-CAC071E55C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9194" y="1679719"/>
            <a:ext cx="6096000" cy="3977640"/>
          </a:xfrm>
          <a:prstGeom prst="rect">
            <a:avLst/>
          </a:prstGeom>
        </p:spPr>
      </p:pic>
      <p:sp>
        <p:nvSpPr>
          <p:cNvPr id="6" name="Rectangle 5">
            <a:extLst>
              <a:ext uri="{FF2B5EF4-FFF2-40B4-BE49-F238E27FC236}">
                <a16:creationId xmlns:a16="http://schemas.microsoft.com/office/drawing/2014/main" id="{5814C1E7-9109-43D6-9560-5F7E20EDE8DB}"/>
              </a:ext>
            </a:extLst>
          </p:cNvPr>
          <p:cNvSpPr/>
          <p:nvPr/>
        </p:nvSpPr>
        <p:spPr>
          <a:xfrm>
            <a:off x="3851920" y="3861048"/>
            <a:ext cx="1008112" cy="1077218"/>
          </a:xfrm>
          <a:prstGeom prst="rect">
            <a:avLst/>
          </a:prstGeom>
          <a:noFill/>
        </p:spPr>
        <p:txBody>
          <a:bodyPr wrap="square" lIns="91440" tIns="45720" rIns="91440" bIns="45720">
            <a:spAutoFit/>
          </a:bodyPr>
          <a:lstStyle/>
          <a:p>
            <a:pPr algn="ctr"/>
            <a:r>
              <a:rPr lang="en-US" sz="6400" b="1" dirty="0">
                <a:ln w="9525">
                  <a:solidFill>
                    <a:schemeClr val="bg1"/>
                  </a:solidFill>
                  <a:prstDash val="solid"/>
                </a:ln>
                <a:solidFill>
                  <a:srgbClr val="CC3399"/>
                </a:solidFill>
                <a:effectLst>
                  <a:outerShdw blurRad="12700" dist="38100" dir="2700000" algn="tl" rotWithShape="0">
                    <a:schemeClr val="bg1">
                      <a:lumMod val="50000"/>
                    </a:schemeClr>
                  </a:outerShdw>
                </a:effectLst>
              </a:rPr>
              <a:t>?</a:t>
            </a:r>
            <a:endParaRPr lang="en-US" sz="6400" b="1" cap="none" spc="0" dirty="0">
              <a:ln w="9525">
                <a:solidFill>
                  <a:schemeClr val="bg1"/>
                </a:solidFill>
                <a:prstDash val="solid"/>
              </a:ln>
              <a:solidFill>
                <a:srgbClr val="CC3399"/>
              </a:solidFill>
              <a:effectLst>
                <a:outerShdw blurRad="12700" dist="38100" dir="2700000" algn="tl" rotWithShape="0">
                  <a:schemeClr val="bg1">
                    <a:lumMod val="50000"/>
                  </a:schemeClr>
                </a:outerShdw>
              </a:effectLst>
            </a:endParaRPr>
          </a:p>
        </p:txBody>
      </p:sp>
      <p:sp>
        <p:nvSpPr>
          <p:cNvPr id="8" name="Rectangle 7">
            <a:extLst>
              <a:ext uri="{FF2B5EF4-FFF2-40B4-BE49-F238E27FC236}">
                <a16:creationId xmlns:a16="http://schemas.microsoft.com/office/drawing/2014/main" id="{14E26DDD-2CDE-4FE7-A625-B9FF710FCD2B}"/>
              </a:ext>
            </a:extLst>
          </p:cNvPr>
          <p:cNvSpPr/>
          <p:nvPr/>
        </p:nvSpPr>
        <p:spPr>
          <a:xfrm>
            <a:off x="1369194" y="5178281"/>
            <a:ext cx="7163246" cy="1077218"/>
          </a:xfrm>
          <a:prstGeom prst="rect">
            <a:avLst/>
          </a:prstGeom>
          <a:noFill/>
        </p:spPr>
        <p:txBody>
          <a:bodyPr wrap="square" lIns="91440" tIns="45720" rIns="91440" bIns="45720">
            <a:spAutoFit/>
          </a:bodyPr>
          <a:lstStyle/>
          <a:p>
            <a:pPr algn="ctr"/>
            <a:endParaRPr lang="en-US" sz="6400" b="1" cap="none" spc="0" dirty="0">
              <a:ln w="9525">
                <a:solidFill>
                  <a:schemeClr val="bg1"/>
                </a:solidFill>
                <a:prstDash val="solid"/>
              </a:ln>
              <a:solidFill>
                <a:srgbClr val="CC3399"/>
              </a:solidFill>
              <a:effectLst>
                <a:outerShdw blurRad="12700" dist="38100" dir="2700000" algn="tl" rotWithShape="0">
                  <a:schemeClr val="bg1">
                    <a:lumMod val="50000"/>
                  </a:schemeClr>
                </a:outerShdw>
              </a:effectLst>
            </a:endParaRPr>
          </a:p>
        </p:txBody>
      </p:sp>
      <p:sp>
        <p:nvSpPr>
          <p:cNvPr id="9" name="Title 1">
            <a:extLst>
              <a:ext uri="{FF2B5EF4-FFF2-40B4-BE49-F238E27FC236}">
                <a16:creationId xmlns:a16="http://schemas.microsoft.com/office/drawing/2014/main" id="{9849C822-9F14-43BD-8208-703FAF9270D0}"/>
              </a:ext>
            </a:extLst>
          </p:cNvPr>
          <p:cNvSpPr txBox="1">
            <a:spLocks/>
          </p:cNvSpPr>
          <p:nvPr/>
        </p:nvSpPr>
        <p:spPr bwMode="auto">
          <a:xfrm>
            <a:off x="1369194" y="5164341"/>
            <a:ext cx="6696744"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itchFamily="34" charset="0"/>
              </a:defRPr>
            </a:lvl2pPr>
            <a:lvl3pPr algn="ctr" rtl="0" eaLnBrk="1" fontAlgn="base" hangingPunct="1">
              <a:spcBef>
                <a:spcPct val="0"/>
              </a:spcBef>
              <a:spcAft>
                <a:spcPct val="0"/>
              </a:spcAft>
              <a:defRPr sz="4400">
                <a:solidFill>
                  <a:schemeClr val="tx1"/>
                </a:solidFill>
                <a:latin typeface="HelveticaNeueLT Std" pitchFamily="34" charset="0"/>
              </a:defRPr>
            </a:lvl3pPr>
            <a:lvl4pPr algn="ctr" rtl="0" eaLnBrk="1" fontAlgn="base" hangingPunct="1">
              <a:spcBef>
                <a:spcPct val="0"/>
              </a:spcBef>
              <a:spcAft>
                <a:spcPct val="0"/>
              </a:spcAft>
              <a:defRPr sz="4400">
                <a:solidFill>
                  <a:schemeClr val="tx1"/>
                </a:solidFill>
                <a:latin typeface="HelveticaNeueLT Std" pitchFamily="34" charset="0"/>
              </a:defRPr>
            </a:lvl4pPr>
            <a:lvl5pPr algn="ctr" rtl="0" eaLnBrk="1" fontAlgn="base" hangingPunct="1">
              <a:spcBef>
                <a:spcPct val="0"/>
              </a:spcBef>
              <a:spcAft>
                <a:spcPct val="0"/>
              </a:spcAft>
              <a:defRPr sz="4400">
                <a:solidFill>
                  <a:schemeClr val="tx1"/>
                </a:solidFill>
                <a:latin typeface="HelveticaNeueLT Std" pitchFamily="34" charset="0"/>
              </a:defRPr>
            </a:lvl5pPr>
            <a:lvl6pPr marL="457200" algn="ctr" rtl="0" eaLnBrk="1" fontAlgn="base" hangingPunct="1">
              <a:spcBef>
                <a:spcPct val="0"/>
              </a:spcBef>
              <a:spcAft>
                <a:spcPct val="0"/>
              </a:spcAft>
              <a:defRPr sz="4400">
                <a:solidFill>
                  <a:schemeClr val="tx1"/>
                </a:solidFill>
                <a:latin typeface="HelveticaNeueLT Std" pitchFamily="34" charset="0"/>
              </a:defRPr>
            </a:lvl6pPr>
            <a:lvl7pPr marL="914400" algn="ctr" rtl="0" eaLnBrk="1" fontAlgn="base" hangingPunct="1">
              <a:spcBef>
                <a:spcPct val="0"/>
              </a:spcBef>
              <a:spcAft>
                <a:spcPct val="0"/>
              </a:spcAft>
              <a:defRPr sz="4400">
                <a:solidFill>
                  <a:schemeClr val="tx1"/>
                </a:solidFill>
                <a:latin typeface="HelveticaNeueLT Std" pitchFamily="34" charset="0"/>
              </a:defRPr>
            </a:lvl7pPr>
            <a:lvl8pPr marL="1371600" algn="ctr" rtl="0" eaLnBrk="1" fontAlgn="base" hangingPunct="1">
              <a:spcBef>
                <a:spcPct val="0"/>
              </a:spcBef>
              <a:spcAft>
                <a:spcPct val="0"/>
              </a:spcAft>
              <a:defRPr sz="4400">
                <a:solidFill>
                  <a:schemeClr val="tx1"/>
                </a:solidFill>
                <a:latin typeface="HelveticaNeueLT Std" pitchFamily="34" charset="0"/>
              </a:defRPr>
            </a:lvl8pPr>
            <a:lvl9pPr marL="1828800" algn="ctr" rtl="0" eaLnBrk="1" fontAlgn="base" hangingPunct="1">
              <a:spcBef>
                <a:spcPct val="0"/>
              </a:spcBef>
              <a:spcAft>
                <a:spcPct val="0"/>
              </a:spcAft>
              <a:defRPr sz="4400">
                <a:solidFill>
                  <a:schemeClr val="tx1"/>
                </a:solidFill>
                <a:latin typeface="HelveticaNeueLT Std" pitchFamily="34" charset="0"/>
              </a:defRPr>
            </a:lvl9pPr>
          </a:lstStyle>
          <a:p>
            <a:r>
              <a:rPr lang="en-GB" sz="1400" dirty="0"/>
              <a:t>Staff and trainees at North Middlesex Hospital Project Search Supported Internship programme</a:t>
            </a:r>
          </a:p>
        </p:txBody>
      </p:sp>
    </p:spTree>
    <p:extLst>
      <p:ext uri="{BB962C8B-B14F-4D97-AF65-F5344CB8AC3E}">
        <p14:creationId xmlns:p14="http://schemas.microsoft.com/office/powerpoint/2010/main" val="276651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F81D305-1516-4AB1-A449-723EE815D6C8}" type="slidenum">
              <a:rPr lang="en-GB" sz="1200"/>
              <a:pPr>
                <a:defRPr/>
              </a:pPr>
              <a:t>2</a:t>
            </a:fld>
            <a:endParaRPr lang="en-GB" sz="1200" dirty="0"/>
          </a:p>
        </p:txBody>
      </p:sp>
      <p:sp>
        <p:nvSpPr>
          <p:cNvPr id="5" name="AutoShape 2" descr="Image result for House and key"/>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200"/>
          </a:p>
        </p:txBody>
      </p:sp>
      <p:sp>
        <p:nvSpPr>
          <p:cNvPr id="6" name="AutoShape 4" descr="Image result for House and key"/>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200"/>
          </a:p>
        </p:txBody>
      </p:sp>
      <p:sp>
        <p:nvSpPr>
          <p:cNvPr id="15" name="Rounded Rectangle 14"/>
          <p:cNvSpPr/>
          <p:nvPr/>
        </p:nvSpPr>
        <p:spPr>
          <a:xfrm>
            <a:off x="1876245" y="1788800"/>
            <a:ext cx="6391487" cy="68491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Transition Policy drafted to make clear the Councils policy on moving on to adult life, consultation in November</a:t>
            </a:r>
          </a:p>
        </p:txBody>
      </p:sp>
      <p:sp>
        <p:nvSpPr>
          <p:cNvPr id="16" name="Rounded Rectangle 15"/>
          <p:cNvSpPr/>
          <p:nvPr/>
        </p:nvSpPr>
        <p:spPr>
          <a:xfrm>
            <a:off x="1901175" y="2703642"/>
            <a:ext cx="6351054" cy="80367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lumMod val="75000"/>
                  </a:schemeClr>
                </a:solidFill>
              </a:rPr>
              <a:t>11 young people have received job coaching support and are in placements such as Bikes for Causes, learning work skills as part of Haringey Employment Support Project</a:t>
            </a:r>
          </a:p>
        </p:txBody>
      </p:sp>
      <p:sp>
        <p:nvSpPr>
          <p:cNvPr id="17" name="Rounded Rectangle 16"/>
          <p:cNvSpPr/>
          <p:nvPr/>
        </p:nvSpPr>
        <p:spPr>
          <a:xfrm>
            <a:off x="1891749" y="3737237"/>
            <a:ext cx="6280652" cy="80521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GB" dirty="0">
                <a:solidFill>
                  <a:schemeClr val="tx1"/>
                </a:solidFill>
              </a:rPr>
              <a:t>12 Supported Internships started in September at North Middlesex Hospital, includes 2 Haringey young people</a:t>
            </a:r>
            <a:endPar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itle 1">
            <a:extLst>
              <a:ext uri="{FF2B5EF4-FFF2-40B4-BE49-F238E27FC236}">
                <a16:creationId xmlns:a16="http://schemas.microsoft.com/office/drawing/2014/main" id="{B5147B66-9E7C-4E78-8905-3C81E329B772}"/>
              </a:ext>
            </a:extLst>
          </p:cNvPr>
          <p:cNvSpPr txBox="1">
            <a:spLocks/>
          </p:cNvSpPr>
          <p:nvPr/>
        </p:nvSpPr>
        <p:spPr>
          <a:xfrm>
            <a:off x="224576" y="381809"/>
            <a:ext cx="6696744" cy="59406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2700" dirty="0"/>
              <a:t>Achievements</a:t>
            </a:r>
          </a:p>
        </p:txBody>
      </p:sp>
      <p:sp>
        <p:nvSpPr>
          <p:cNvPr id="44" name="Rounded Rectangle 17">
            <a:extLst>
              <a:ext uri="{FF2B5EF4-FFF2-40B4-BE49-F238E27FC236}">
                <a16:creationId xmlns:a16="http://schemas.microsoft.com/office/drawing/2014/main" id="{E73DA743-C487-482C-91C9-2BBF3ED9847F}"/>
              </a:ext>
            </a:extLst>
          </p:cNvPr>
          <p:cNvSpPr/>
          <p:nvPr/>
        </p:nvSpPr>
        <p:spPr>
          <a:xfrm>
            <a:off x="1882040" y="5967362"/>
            <a:ext cx="6391487" cy="50882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rPr>
              <a:t>Secured  free mental health support for people aged 16+ to access the Haringey Wellbeing Network</a:t>
            </a:r>
          </a:p>
        </p:txBody>
      </p:sp>
      <p:pic>
        <p:nvPicPr>
          <p:cNvPr id="4" name="Picture 3">
            <a:extLst>
              <a:ext uri="{FF2B5EF4-FFF2-40B4-BE49-F238E27FC236}">
                <a16:creationId xmlns:a16="http://schemas.microsoft.com/office/drawing/2014/main" id="{EA8228C4-EC99-48B2-BFC2-F8B3CEACA1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06" y="1747162"/>
            <a:ext cx="827839" cy="827839"/>
          </a:xfrm>
          <a:prstGeom prst="rect">
            <a:avLst/>
          </a:prstGeom>
        </p:spPr>
      </p:pic>
      <p:pic>
        <p:nvPicPr>
          <p:cNvPr id="22" name="Picture 21">
            <a:extLst>
              <a:ext uri="{FF2B5EF4-FFF2-40B4-BE49-F238E27FC236}">
                <a16:creationId xmlns:a16="http://schemas.microsoft.com/office/drawing/2014/main" id="{3120A0A4-4C60-44B3-B090-78F39D45E3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10" y="5807857"/>
            <a:ext cx="827838" cy="827838"/>
          </a:xfrm>
          <a:prstGeom prst="rect">
            <a:avLst/>
          </a:prstGeom>
        </p:spPr>
      </p:pic>
      <p:pic>
        <p:nvPicPr>
          <p:cNvPr id="8" name="Picture 7">
            <a:extLst>
              <a:ext uri="{FF2B5EF4-FFF2-40B4-BE49-F238E27FC236}">
                <a16:creationId xmlns:a16="http://schemas.microsoft.com/office/drawing/2014/main" id="{742C8B87-B0F7-4A32-999B-38B98018B4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888" y="2754610"/>
            <a:ext cx="803672" cy="803672"/>
          </a:xfrm>
          <a:prstGeom prst="rect">
            <a:avLst/>
          </a:prstGeom>
        </p:spPr>
      </p:pic>
      <p:sp>
        <p:nvSpPr>
          <p:cNvPr id="14" name="Rounded Rectangle 15">
            <a:extLst>
              <a:ext uri="{FF2B5EF4-FFF2-40B4-BE49-F238E27FC236}">
                <a16:creationId xmlns:a16="http://schemas.microsoft.com/office/drawing/2014/main" id="{23B786EE-E349-4565-B2C5-6613D57E3A85}"/>
              </a:ext>
            </a:extLst>
          </p:cNvPr>
          <p:cNvSpPr/>
          <p:nvPr/>
        </p:nvSpPr>
        <p:spPr>
          <a:xfrm>
            <a:off x="1847036" y="4868820"/>
            <a:ext cx="6496435" cy="75835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Delivered British Association Supported Employment training to staff to enhance post 16 conversations with young people</a:t>
            </a:r>
          </a:p>
        </p:txBody>
      </p:sp>
      <p:pic>
        <p:nvPicPr>
          <p:cNvPr id="18" name="Picture 17">
            <a:extLst>
              <a:ext uri="{FF2B5EF4-FFF2-40B4-BE49-F238E27FC236}">
                <a16:creationId xmlns:a16="http://schemas.microsoft.com/office/drawing/2014/main" id="{A6BB7B66-7776-427F-9828-A8CC7017E6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021" y="4771632"/>
            <a:ext cx="855539" cy="855539"/>
          </a:xfrm>
          <a:prstGeom prst="rect">
            <a:avLst/>
          </a:prstGeom>
        </p:spPr>
      </p:pic>
      <p:pic>
        <p:nvPicPr>
          <p:cNvPr id="7" name="Picture 6" descr="A close up of a logo&#10;&#10;Description automatically generated">
            <a:extLst>
              <a:ext uri="{FF2B5EF4-FFF2-40B4-BE49-F238E27FC236}">
                <a16:creationId xmlns:a16="http://schemas.microsoft.com/office/drawing/2014/main" id="{8816617A-33FA-441A-8301-3AC2117CF7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162" y="3556556"/>
            <a:ext cx="1215051" cy="1215051"/>
          </a:xfrm>
          <a:prstGeom prst="rect">
            <a:avLst/>
          </a:prstGeom>
        </p:spPr>
      </p:pic>
    </p:spTree>
    <p:extLst>
      <p:ext uri="{BB962C8B-B14F-4D97-AF65-F5344CB8AC3E}">
        <p14:creationId xmlns:p14="http://schemas.microsoft.com/office/powerpoint/2010/main" val="301502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F81D305-1516-4AB1-A449-723EE815D6C8}" type="slidenum">
              <a:rPr lang="en-GB" sz="1200"/>
              <a:pPr>
                <a:defRPr/>
              </a:pPr>
              <a:t>3</a:t>
            </a:fld>
            <a:endParaRPr lang="en-GB" sz="1200" dirty="0"/>
          </a:p>
        </p:txBody>
      </p:sp>
      <p:sp>
        <p:nvSpPr>
          <p:cNvPr id="5" name="AutoShape 2" descr="Image result for House and key"/>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200"/>
          </a:p>
        </p:txBody>
      </p:sp>
      <p:sp>
        <p:nvSpPr>
          <p:cNvPr id="6" name="AutoShape 4" descr="Image result for House and key"/>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200"/>
          </a:p>
        </p:txBody>
      </p:sp>
      <p:sp>
        <p:nvSpPr>
          <p:cNvPr id="15" name="Rounded Rectangle 14"/>
          <p:cNvSpPr/>
          <p:nvPr/>
        </p:nvSpPr>
        <p:spPr>
          <a:xfrm>
            <a:off x="1876245" y="1934358"/>
            <a:ext cx="6391487" cy="53936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Staff and partners have received presentations to enhance knowledge and signposting to community services</a:t>
            </a:r>
          </a:p>
        </p:txBody>
      </p:sp>
      <p:sp>
        <p:nvSpPr>
          <p:cNvPr id="17" name="Rounded Rectangle 16"/>
          <p:cNvSpPr/>
          <p:nvPr/>
        </p:nvSpPr>
        <p:spPr>
          <a:xfrm>
            <a:off x="1876245" y="4778008"/>
            <a:ext cx="6512179" cy="78571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Agreed process with Health colleagues to ensure a seamless transition for young people with complex health needs. </a:t>
            </a:r>
          </a:p>
        </p:txBody>
      </p:sp>
      <p:sp>
        <p:nvSpPr>
          <p:cNvPr id="20" name="Title 1">
            <a:extLst>
              <a:ext uri="{FF2B5EF4-FFF2-40B4-BE49-F238E27FC236}">
                <a16:creationId xmlns:a16="http://schemas.microsoft.com/office/drawing/2014/main" id="{B5147B66-9E7C-4E78-8905-3C81E329B772}"/>
              </a:ext>
            </a:extLst>
          </p:cNvPr>
          <p:cNvSpPr txBox="1">
            <a:spLocks/>
          </p:cNvSpPr>
          <p:nvPr/>
        </p:nvSpPr>
        <p:spPr>
          <a:xfrm>
            <a:off x="243626" y="258131"/>
            <a:ext cx="6696744" cy="59406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dirty="0"/>
              <a:t>Achievements</a:t>
            </a:r>
          </a:p>
        </p:txBody>
      </p:sp>
      <p:pic>
        <p:nvPicPr>
          <p:cNvPr id="19" name="Picture 18">
            <a:extLst>
              <a:ext uri="{FF2B5EF4-FFF2-40B4-BE49-F238E27FC236}">
                <a16:creationId xmlns:a16="http://schemas.microsoft.com/office/drawing/2014/main" id="{6A916ECF-BE52-4A57-8E84-1858AC5240CB}"/>
              </a:ext>
            </a:extLst>
          </p:cNvPr>
          <p:cNvPicPr>
            <a:picLocks noChangeAspect="1"/>
          </p:cNvPicPr>
          <p:nvPr/>
        </p:nvPicPr>
        <p:blipFill rotWithShape="1">
          <a:blip r:embed="rId3">
            <a:extLst>
              <a:ext uri="{28A0092B-C50C-407E-A947-70E740481C1C}">
                <a14:useLocalDpi xmlns:a14="http://schemas.microsoft.com/office/drawing/2010/main" val="0"/>
              </a:ext>
            </a:extLst>
          </a:blip>
          <a:srcRect r="5280" b="40927"/>
          <a:stretch/>
        </p:blipFill>
        <p:spPr>
          <a:xfrm>
            <a:off x="296438" y="3677203"/>
            <a:ext cx="1199816" cy="906005"/>
          </a:xfrm>
          <a:prstGeom prst="rect">
            <a:avLst/>
          </a:prstGeom>
        </p:spPr>
      </p:pic>
      <p:pic>
        <p:nvPicPr>
          <p:cNvPr id="7" name="Picture 6">
            <a:extLst>
              <a:ext uri="{FF2B5EF4-FFF2-40B4-BE49-F238E27FC236}">
                <a16:creationId xmlns:a16="http://schemas.microsoft.com/office/drawing/2014/main" id="{BFFCF95F-D126-43D8-B624-DF05A4B60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281" y="1715057"/>
            <a:ext cx="960034" cy="906006"/>
          </a:xfrm>
          <a:prstGeom prst="rect">
            <a:avLst/>
          </a:prstGeom>
        </p:spPr>
      </p:pic>
      <p:pic>
        <p:nvPicPr>
          <p:cNvPr id="18" name="Picture 17">
            <a:extLst>
              <a:ext uri="{FF2B5EF4-FFF2-40B4-BE49-F238E27FC236}">
                <a16:creationId xmlns:a16="http://schemas.microsoft.com/office/drawing/2014/main" id="{AB9CF24B-5352-47CC-9ED0-210C8C27C6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502" y="2744043"/>
            <a:ext cx="802986" cy="802986"/>
          </a:xfrm>
          <a:prstGeom prst="rect">
            <a:avLst/>
          </a:prstGeom>
        </p:spPr>
      </p:pic>
      <p:sp>
        <p:nvSpPr>
          <p:cNvPr id="21" name="Rounded Rectangle 14">
            <a:extLst>
              <a:ext uri="{FF2B5EF4-FFF2-40B4-BE49-F238E27FC236}">
                <a16:creationId xmlns:a16="http://schemas.microsoft.com/office/drawing/2014/main" id="{8A7D0B7D-A28E-473F-B4EA-583326D3FB6C}"/>
              </a:ext>
            </a:extLst>
          </p:cNvPr>
          <p:cNvSpPr/>
          <p:nvPr/>
        </p:nvSpPr>
        <p:spPr>
          <a:xfrm>
            <a:off x="1866057" y="2744043"/>
            <a:ext cx="6532554" cy="75835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IT system updated to improve referral times for Transitioning from children’s services to adult services</a:t>
            </a:r>
          </a:p>
        </p:txBody>
      </p:sp>
      <p:pic>
        <p:nvPicPr>
          <p:cNvPr id="22" name="Picture 21">
            <a:extLst>
              <a:ext uri="{FF2B5EF4-FFF2-40B4-BE49-F238E27FC236}">
                <a16:creationId xmlns:a16="http://schemas.microsoft.com/office/drawing/2014/main" id="{C239D468-72EB-4CC6-BA00-DF5DCA5B77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427" y="5646548"/>
            <a:ext cx="827839" cy="827839"/>
          </a:xfrm>
          <a:prstGeom prst="rect">
            <a:avLst/>
          </a:prstGeom>
        </p:spPr>
      </p:pic>
      <p:sp>
        <p:nvSpPr>
          <p:cNvPr id="23" name="Rounded Rectangle 15">
            <a:extLst>
              <a:ext uri="{FF2B5EF4-FFF2-40B4-BE49-F238E27FC236}">
                <a16:creationId xmlns:a16="http://schemas.microsoft.com/office/drawing/2014/main" id="{A24EEBD7-D863-42EF-BE11-7EF8F429CC59}"/>
              </a:ext>
            </a:extLst>
          </p:cNvPr>
          <p:cNvSpPr/>
          <p:nvPr/>
        </p:nvSpPr>
        <p:spPr>
          <a:xfrm>
            <a:off x="1856166" y="5827932"/>
            <a:ext cx="6553908" cy="75835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Involved Moving on co-production group with families to develop Transition Pathway Guide for families</a:t>
            </a:r>
          </a:p>
        </p:txBody>
      </p:sp>
      <p:sp>
        <p:nvSpPr>
          <p:cNvPr id="24" name="Rounded Rectangle 16">
            <a:extLst>
              <a:ext uri="{FF2B5EF4-FFF2-40B4-BE49-F238E27FC236}">
                <a16:creationId xmlns:a16="http://schemas.microsoft.com/office/drawing/2014/main" id="{A0B7D7B3-20F5-4484-9D0B-F603B204D12F}"/>
              </a:ext>
            </a:extLst>
          </p:cNvPr>
          <p:cNvSpPr/>
          <p:nvPr/>
        </p:nvSpPr>
        <p:spPr>
          <a:xfrm>
            <a:off x="1876245" y="3737349"/>
            <a:ext cx="6512179" cy="78571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Working with mental health partners to manage internal transition cases more effectively </a:t>
            </a:r>
          </a:p>
        </p:txBody>
      </p:sp>
      <p:pic>
        <p:nvPicPr>
          <p:cNvPr id="25" name="Picture 24">
            <a:extLst>
              <a:ext uri="{FF2B5EF4-FFF2-40B4-BE49-F238E27FC236}">
                <a16:creationId xmlns:a16="http://schemas.microsoft.com/office/drawing/2014/main" id="{BCB54678-410B-49A6-83EA-80FBBDAF5B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949" y="4721061"/>
            <a:ext cx="827839" cy="827839"/>
          </a:xfrm>
          <a:prstGeom prst="rect">
            <a:avLst/>
          </a:prstGeom>
        </p:spPr>
      </p:pic>
    </p:spTree>
    <p:extLst>
      <p:ext uri="{BB962C8B-B14F-4D97-AF65-F5344CB8AC3E}">
        <p14:creationId xmlns:p14="http://schemas.microsoft.com/office/powerpoint/2010/main" val="41393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F81D305-1516-4AB1-A449-723EE815D6C8}" type="slidenum">
              <a:rPr lang="en-GB" sz="1200"/>
              <a:pPr>
                <a:defRPr/>
              </a:pPr>
              <a:t>4</a:t>
            </a:fld>
            <a:endParaRPr lang="en-GB" sz="1200" dirty="0"/>
          </a:p>
        </p:txBody>
      </p:sp>
      <p:sp>
        <p:nvSpPr>
          <p:cNvPr id="5" name="AutoShape 2" descr="Image result for House and key"/>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200"/>
          </a:p>
        </p:txBody>
      </p:sp>
      <p:sp>
        <p:nvSpPr>
          <p:cNvPr id="6" name="AutoShape 4" descr="Image result for House and key"/>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200"/>
          </a:p>
        </p:txBody>
      </p:sp>
      <p:sp>
        <p:nvSpPr>
          <p:cNvPr id="17" name="Rounded Rectangle 16"/>
          <p:cNvSpPr/>
          <p:nvPr/>
        </p:nvSpPr>
        <p:spPr>
          <a:xfrm>
            <a:off x="1494486" y="2295910"/>
            <a:ext cx="7181970" cy="58627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hlinkClick r:id="rId3"/>
              </a:rPr>
              <a:t>“Moving on Tool” </a:t>
            </a:r>
            <a:r>
              <a:rPr lang="en-GB" dirty="0">
                <a:solidFill>
                  <a:schemeClr val="tx1"/>
                </a:solidFill>
              </a:rPr>
              <a:t>developed for young people to find disability wellbeing information more easily</a:t>
            </a:r>
          </a:p>
        </p:txBody>
      </p:sp>
      <p:sp>
        <p:nvSpPr>
          <p:cNvPr id="18" name="Rounded Rectangle 17"/>
          <p:cNvSpPr/>
          <p:nvPr/>
        </p:nvSpPr>
        <p:spPr>
          <a:xfrm>
            <a:off x="1462088" y="1410243"/>
            <a:ext cx="7181970" cy="64012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hlinkClick r:id="rId4"/>
              </a:rPr>
              <a:t>Apps for social care </a:t>
            </a:r>
            <a:r>
              <a:rPr lang="en-GB" dirty="0">
                <a:solidFill>
                  <a:schemeClr val="tx1"/>
                </a:solidFill>
              </a:rPr>
              <a:t>web page developed for service users to promote independence</a:t>
            </a:r>
          </a:p>
        </p:txBody>
      </p:sp>
      <p:sp>
        <p:nvSpPr>
          <p:cNvPr id="20" name="Title 1">
            <a:extLst>
              <a:ext uri="{FF2B5EF4-FFF2-40B4-BE49-F238E27FC236}">
                <a16:creationId xmlns:a16="http://schemas.microsoft.com/office/drawing/2014/main" id="{B5147B66-9E7C-4E78-8905-3C81E329B772}"/>
              </a:ext>
            </a:extLst>
          </p:cNvPr>
          <p:cNvSpPr txBox="1">
            <a:spLocks/>
          </p:cNvSpPr>
          <p:nvPr/>
        </p:nvSpPr>
        <p:spPr>
          <a:xfrm>
            <a:off x="205706" y="54009"/>
            <a:ext cx="6696744" cy="91641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2700" dirty="0"/>
              <a:t>Moving On Transitions Reference Group</a:t>
            </a:r>
          </a:p>
          <a:p>
            <a:r>
              <a:rPr lang="en-GB" sz="2700" dirty="0"/>
              <a:t>Co-production achievements</a:t>
            </a:r>
          </a:p>
        </p:txBody>
      </p:sp>
      <p:pic>
        <p:nvPicPr>
          <p:cNvPr id="30" name="Picture 29">
            <a:extLst>
              <a:ext uri="{FF2B5EF4-FFF2-40B4-BE49-F238E27FC236}">
                <a16:creationId xmlns:a16="http://schemas.microsoft.com/office/drawing/2014/main" id="{1C71B7D1-8779-4A68-91B6-3F5ED5C868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297" y="3962570"/>
            <a:ext cx="881928" cy="881928"/>
          </a:xfrm>
          <a:prstGeom prst="rect">
            <a:avLst/>
          </a:prstGeom>
        </p:spPr>
      </p:pic>
      <p:sp>
        <p:nvSpPr>
          <p:cNvPr id="44" name="Rounded Rectangle 17">
            <a:extLst>
              <a:ext uri="{FF2B5EF4-FFF2-40B4-BE49-F238E27FC236}">
                <a16:creationId xmlns:a16="http://schemas.microsoft.com/office/drawing/2014/main" id="{E73DA743-C487-482C-91C9-2BBF3ED9847F}"/>
              </a:ext>
            </a:extLst>
          </p:cNvPr>
          <p:cNvSpPr/>
          <p:nvPr/>
        </p:nvSpPr>
        <p:spPr>
          <a:xfrm>
            <a:off x="1462088" y="3314274"/>
            <a:ext cx="7286376" cy="5804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rPr>
              <a:t>Enhanced information and  signposting on SEND Local Offer web page: Post 16 choices, Colleges, Employment, Transitions, News</a:t>
            </a:r>
          </a:p>
        </p:txBody>
      </p:sp>
      <p:pic>
        <p:nvPicPr>
          <p:cNvPr id="45" name="Picture 44">
            <a:extLst>
              <a:ext uri="{FF2B5EF4-FFF2-40B4-BE49-F238E27FC236}">
                <a16:creationId xmlns:a16="http://schemas.microsoft.com/office/drawing/2014/main" id="{10067677-4758-4C04-A605-F920CDF284E5}"/>
              </a:ext>
            </a:extLst>
          </p:cNvPr>
          <p:cNvPicPr>
            <a:picLocks noChangeAspect="1"/>
          </p:cNvPicPr>
          <p:nvPr/>
        </p:nvPicPr>
        <p:blipFill rotWithShape="1">
          <a:blip r:embed="rId6">
            <a:extLst>
              <a:ext uri="{28A0092B-C50C-407E-A947-70E740481C1C}">
                <a14:useLocalDpi xmlns:a14="http://schemas.microsoft.com/office/drawing/2010/main" val="0"/>
              </a:ext>
            </a:extLst>
          </a:blip>
          <a:srcRect t="1" b="22922"/>
          <a:stretch/>
        </p:blipFill>
        <p:spPr>
          <a:xfrm>
            <a:off x="366084" y="2207381"/>
            <a:ext cx="802986" cy="763332"/>
          </a:xfrm>
          <a:prstGeom prst="rect">
            <a:avLst/>
          </a:prstGeom>
        </p:spPr>
      </p:pic>
      <p:pic>
        <p:nvPicPr>
          <p:cNvPr id="49" name="Picture 48">
            <a:extLst>
              <a:ext uri="{FF2B5EF4-FFF2-40B4-BE49-F238E27FC236}">
                <a16:creationId xmlns:a16="http://schemas.microsoft.com/office/drawing/2014/main" id="{5351FF55-185C-4EE4-B305-8BB109D5E7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350" y="1317914"/>
            <a:ext cx="732455" cy="732455"/>
          </a:xfrm>
          <a:prstGeom prst="rect">
            <a:avLst/>
          </a:prstGeom>
        </p:spPr>
      </p:pic>
      <p:sp>
        <p:nvSpPr>
          <p:cNvPr id="19" name="Rounded Rectangle 17">
            <a:extLst>
              <a:ext uri="{FF2B5EF4-FFF2-40B4-BE49-F238E27FC236}">
                <a16:creationId xmlns:a16="http://schemas.microsoft.com/office/drawing/2014/main" id="{EB825DC2-B977-41E3-9E78-B3247D527E32}"/>
              </a:ext>
            </a:extLst>
          </p:cNvPr>
          <p:cNvSpPr/>
          <p:nvPr/>
        </p:nvSpPr>
        <p:spPr>
          <a:xfrm>
            <a:off x="1462087" y="4090805"/>
            <a:ext cx="7286377" cy="84245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rPr>
              <a:t>Enhanced information and  signposting on Adult social care web pages on Housing, Preparing for adulthood</a:t>
            </a:r>
          </a:p>
        </p:txBody>
      </p:sp>
      <p:sp>
        <p:nvSpPr>
          <p:cNvPr id="22" name="Rounded Rectangle 17">
            <a:extLst>
              <a:ext uri="{FF2B5EF4-FFF2-40B4-BE49-F238E27FC236}">
                <a16:creationId xmlns:a16="http://schemas.microsoft.com/office/drawing/2014/main" id="{C68F3ED6-835E-4447-B058-A778AB9A4AE7}"/>
              </a:ext>
            </a:extLst>
          </p:cNvPr>
          <p:cNvSpPr/>
          <p:nvPr/>
        </p:nvSpPr>
        <p:spPr>
          <a:xfrm>
            <a:off x="1428637" y="5169573"/>
            <a:ext cx="7283045" cy="5804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rPr>
              <a:t>Developed surveys to improve SEND information</a:t>
            </a:r>
          </a:p>
        </p:txBody>
      </p:sp>
      <p:sp>
        <p:nvSpPr>
          <p:cNvPr id="23" name="Rounded Rectangle 17">
            <a:extLst>
              <a:ext uri="{FF2B5EF4-FFF2-40B4-BE49-F238E27FC236}">
                <a16:creationId xmlns:a16="http://schemas.microsoft.com/office/drawing/2014/main" id="{6194A890-BF8C-4F42-BC4A-6C6D61B7C816}"/>
              </a:ext>
            </a:extLst>
          </p:cNvPr>
          <p:cNvSpPr/>
          <p:nvPr/>
        </p:nvSpPr>
        <p:spPr>
          <a:xfrm>
            <a:off x="1443948" y="5958499"/>
            <a:ext cx="7283045" cy="5804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rPr>
              <a:t>Developed and published a Transitions Pathway Guide in 2019</a:t>
            </a:r>
          </a:p>
        </p:txBody>
      </p:sp>
      <p:pic>
        <p:nvPicPr>
          <p:cNvPr id="4" name="Picture 3">
            <a:extLst>
              <a:ext uri="{FF2B5EF4-FFF2-40B4-BE49-F238E27FC236}">
                <a16:creationId xmlns:a16="http://schemas.microsoft.com/office/drawing/2014/main" id="{E0FC5EAC-7323-48EA-B7FC-F2E3AB73D4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538" y="3422905"/>
            <a:ext cx="1102078" cy="363149"/>
          </a:xfrm>
          <a:prstGeom prst="rect">
            <a:avLst/>
          </a:prstGeom>
        </p:spPr>
      </p:pic>
      <p:pic>
        <p:nvPicPr>
          <p:cNvPr id="8" name="Picture 7">
            <a:extLst>
              <a:ext uri="{FF2B5EF4-FFF2-40B4-BE49-F238E27FC236}">
                <a16:creationId xmlns:a16="http://schemas.microsoft.com/office/drawing/2014/main" id="{A7420D51-A9C3-4482-8319-9C6B2CD7B6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621" y="5823852"/>
            <a:ext cx="776449" cy="776449"/>
          </a:xfrm>
          <a:prstGeom prst="rect">
            <a:avLst/>
          </a:prstGeom>
        </p:spPr>
      </p:pic>
      <p:pic>
        <p:nvPicPr>
          <p:cNvPr id="10" name="Picture 9">
            <a:extLst>
              <a:ext uri="{FF2B5EF4-FFF2-40B4-BE49-F238E27FC236}">
                <a16:creationId xmlns:a16="http://schemas.microsoft.com/office/drawing/2014/main" id="{07FCE03E-DF0B-4A72-AD41-B15F40D75F0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2543"/>
          <a:stretch/>
        </p:blipFill>
        <p:spPr>
          <a:xfrm>
            <a:off x="298271" y="4907637"/>
            <a:ext cx="936451" cy="776449"/>
          </a:xfrm>
          <a:prstGeom prst="rect">
            <a:avLst/>
          </a:prstGeom>
        </p:spPr>
      </p:pic>
    </p:spTree>
    <p:extLst>
      <p:ext uri="{BB962C8B-B14F-4D97-AF65-F5344CB8AC3E}">
        <p14:creationId xmlns:p14="http://schemas.microsoft.com/office/powerpoint/2010/main" val="298096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947E-1808-4377-8A67-5E3D3957741B}"/>
              </a:ext>
            </a:extLst>
          </p:cNvPr>
          <p:cNvSpPr>
            <a:spLocks noGrp="1"/>
          </p:cNvSpPr>
          <p:nvPr>
            <p:ph type="title"/>
          </p:nvPr>
        </p:nvSpPr>
        <p:spPr/>
        <p:txBody>
          <a:bodyPr/>
          <a:lstStyle/>
          <a:p>
            <a:r>
              <a:rPr lang="en-GB" dirty="0"/>
              <a:t>Listening to you</a:t>
            </a:r>
          </a:p>
        </p:txBody>
      </p:sp>
      <p:sp>
        <p:nvSpPr>
          <p:cNvPr id="3" name="Slide Number Placeholder 2">
            <a:extLst>
              <a:ext uri="{FF2B5EF4-FFF2-40B4-BE49-F238E27FC236}">
                <a16:creationId xmlns:a16="http://schemas.microsoft.com/office/drawing/2014/main" id="{FE2D8BCF-384B-4A29-94CB-7EF0C6CE8870}"/>
              </a:ext>
            </a:extLst>
          </p:cNvPr>
          <p:cNvSpPr>
            <a:spLocks noGrp="1"/>
          </p:cNvSpPr>
          <p:nvPr>
            <p:ph type="sldNum" sz="quarter" idx="10"/>
          </p:nvPr>
        </p:nvSpPr>
        <p:spPr/>
        <p:txBody>
          <a:bodyPr/>
          <a:lstStyle/>
          <a:p>
            <a:pPr>
              <a:defRPr/>
            </a:pPr>
            <a:fld id="{1F81D305-1516-4AB1-A449-723EE815D6C8}" type="slidenum">
              <a:rPr lang="en-GB" smtClean="0"/>
              <a:pPr>
                <a:defRPr/>
              </a:pPr>
              <a:t>5</a:t>
            </a:fld>
            <a:endParaRPr lang="en-GB"/>
          </a:p>
        </p:txBody>
      </p:sp>
      <p:graphicFrame>
        <p:nvGraphicFramePr>
          <p:cNvPr id="4" name="Table 3">
            <a:extLst>
              <a:ext uri="{FF2B5EF4-FFF2-40B4-BE49-F238E27FC236}">
                <a16:creationId xmlns:a16="http://schemas.microsoft.com/office/drawing/2014/main" id="{D7607CD7-0A72-497D-83B7-6341754B0CEB}"/>
              </a:ext>
            </a:extLst>
          </p:cNvPr>
          <p:cNvGraphicFramePr>
            <a:graphicFrameLocks noGrp="1"/>
          </p:cNvGraphicFramePr>
          <p:nvPr>
            <p:extLst>
              <p:ext uri="{D42A27DB-BD31-4B8C-83A1-F6EECF244321}">
                <p14:modId xmlns:p14="http://schemas.microsoft.com/office/powerpoint/2010/main" val="773550892"/>
              </p:ext>
            </p:extLst>
          </p:nvPr>
        </p:nvGraphicFramePr>
        <p:xfrm>
          <a:off x="323528" y="1127642"/>
          <a:ext cx="8496944" cy="5427418"/>
        </p:xfrm>
        <a:graphic>
          <a:graphicData uri="http://schemas.openxmlformats.org/drawingml/2006/table">
            <a:tbl>
              <a:tblPr firstRow="1" bandRow="1">
                <a:tableStyleId>{5C22544A-7EE6-4342-B048-85BDC9FD1C3A}</a:tableStyleId>
              </a:tblPr>
              <a:tblGrid>
                <a:gridCol w="3106504">
                  <a:extLst>
                    <a:ext uri="{9D8B030D-6E8A-4147-A177-3AD203B41FA5}">
                      <a16:colId xmlns:a16="http://schemas.microsoft.com/office/drawing/2014/main" val="393135892"/>
                    </a:ext>
                  </a:extLst>
                </a:gridCol>
                <a:gridCol w="5390440">
                  <a:extLst>
                    <a:ext uri="{9D8B030D-6E8A-4147-A177-3AD203B41FA5}">
                      <a16:colId xmlns:a16="http://schemas.microsoft.com/office/drawing/2014/main" val="4283894050"/>
                    </a:ext>
                  </a:extLst>
                </a:gridCol>
              </a:tblGrid>
              <a:tr h="611970">
                <a:tc>
                  <a:txBody>
                    <a:bodyPr/>
                    <a:lstStyle/>
                    <a:p>
                      <a:r>
                        <a:rPr lang="en-GB" sz="2000" dirty="0">
                          <a:solidFill>
                            <a:schemeClr val="tx1"/>
                          </a:solidFill>
                        </a:rPr>
                        <a:t>You said</a:t>
                      </a:r>
                    </a:p>
                  </a:txBody>
                  <a:tcPr>
                    <a:solidFill>
                      <a:schemeClr val="accent1">
                        <a:lumMod val="60000"/>
                        <a:lumOff val="40000"/>
                      </a:schemeClr>
                    </a:solidFill>
                  </a:tcPr>
                </a:tc>
                <a:tc>
                  <a:txBody>
                    <a:bodyPr/>
                    <a:lstStyle/>
                    <a:p>
                      <a:r>
                        <a:rPr lang="en-GB" sz="2000" dirty="0">
                          <a:solidFill>
                            <a:schemeClr val="tx1"/>
                          </a:solidFill>
                        </a:rPr>
                        <a:t>Our response</a:t>
                      </a:r>
                    </a:p>
                  </a:txBody>
                  <a:tcPr>
                    <a:solidFill>
                      <a:schemeClr val="accent1">
                        <a:lumMod val="60000"/>
                        <a:lumOff val="40000"/>
                      </a:schemeClr>
                    </a:solidFill>
                  </a:tcPr>
                </a:tc>
                <a:extLst>
                  <a:ext uri="{0D108BD9-81ED-4DB2-BD59-A6C34878D82A}">
                    <a16:rowId xmlns:a16="http://schemas.microsoft.com/office/drawing/2014/main" val="4211368125"/>
                  </a:ext>
                </a:extLst>
              </a:tr>
              <a:tr h="809448">
                <a:tc>
                  <a:txBody>
                    <a:bodyPr/>
                    <a:lstStyle/>
                    <a:p>
                      <a:r>
                        <a:rPr lang="en-GB" sz="1600" dirty="0"/>
                        <a:t>Give advance notice of future events taking place to reach a wider audience</a:t>
                      </a:r>
                    </a:p>
                  </a:txBody>
                  <a:tcPr/>
                </a:tc>
                <a:tc>
                  <a:txBody>
                    <a:bodyPr/>
                    <a:lstStyle/>
                    <a:p>
                      <a:r>
                        <a:rPr lang="en-GB" sz="1600" dirty="0"/>
                        <a:t>We will include information on the SEND Local Offer news, SEND newsletter and use the Parent forums and school newsletters to circulate information above events.</a:t>
                      </a:r>
                    </a:p>
                  </a:txBody>
                  <a:tcPr/>
                </a:tc>
                <a:extLst>
                  <a:ext uri="{0D108BD9-81ED-4DB2-BD59-A6C34878D82A}">
                    <a16:rowId xmlns:a16="http://schemas.microsoft.com/office/drawing/2014/main" val="1068675003"/>
                  </a:ext>
                </a:extLst>
              </a:tr>
              <a:tr h="576064">
                <a:tc>
                  <a:txBody>
                    <a:bodyPr/>
                    <a:lstStyle/>
                    <a:p>
                      <a:r>
                        <a:rPr lang="en-GB" sz="1600" dirty="0"/>
                        <a:t>Make presentations more accessible, use infographics</a:t>
                      </a:r>
                    </a:p>
                  </a:txBody>
                  <a:tcPr/>
                </a:tc>
                <a:tc>
                  <a:txBody>
                    <a:bodyPr/>
                    <a:lstStyle/>
                    <a:p>
                      <a:r>
                        <a:rPr lang="en-GB" sz="1600" dirty="0"/>
                        <a:t>We aim to make presentations easier to read.</a:t>
                      </a:r>
                    </a:p>
                  </a:txBody>
                  <a:tcPr/>
                </a:tc>
                <a:extLst>
                  <a:ext uri="{0D108BD9-81ED-4DB2-BD59-A6C34878D82A}">
                    <a16:rowId xmlns:a16="http://schemas.microsoft.com/office/drawing/2014/main" val="2969910874"/>
                  </a:ext>
                </a:extLst>
              </a:tr>
              <a:tr h="792088">
                <a:tc>
                  <a:txBody>
                    <a:bodyPr/>
                    <a:lstStyle/>
                    <a:p>
                      <a:r>
                        <a:rPr lang="en-GB" sz="1600" dirty="0"/>
                        <a:t>Have a forum for parents</a:t>
                      </a:r>
                    </a:p>
                  </a:txBody>
                  <a:tcPr/>
                </a:tc>
                <a:tc>
                  <a:txBody>
                    <a:bodyPr/>
                    <a:lstStyle/>
                    <a:p>
                      <a:r>
                        <a:rPr lang="en-GB" sz="1600" dirty="0"/>
                        <a:t>More coffee meet ups for SEND families have been developed across the borough</a:t>
                      </a:r>
                    </a:p>
                  </a:txBody>
                  <a:tcPr/>
                </a:tc>
                <a:extLst>
                  <a:ext uri="{0D108BD9-81ED-4DB2-BD59-A6C34878D82A}">
                    <a16:rowId xmlns:a16="http://schemas.microsoft.com/office/drawing/2014/main" val="3081602227"/>
                  </a:ext>
                </a:extLst>
              </a:tr>
              <a:tr h="564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To have more opportunities to discuss issues with professionals</a:t>
                      </a:r>
                    </a:p>
                    <a:p>
                      <a:endParaRPr lang="en-GB" sz="1600" dirty="0"/>
                    </a:p>
                  </a:txBody>
                  <a:tcPr/>
                </a:tc>
                <a:tc>
                  <a:txBody>
                    <a:bodyPr/>
                    <a:lstStyle/>
                    <a:p>
                      <a:r>
                        <a:rPr lang="en-GB" sz="1600" dirty="0"/>
                        <a:t>SEND Information and Advice Services will have weekly sessions at Marcus Garvey library and Wood Green library, where other Council staff will be present as part of our early intervention offer.</a:t>
                      </a:r>
                    </a:p>
                  </a:txBody>
                  <a:tcPr/>
                </a:tc>
                <a:extLst>
                  <a:ext uri="{0D108BD9-81ED-4DB2-BD59-A6C34878D82A}">
                    <a16:rowId xmlns:a16="http://schemas.microsoft.com/office/drawing/2014/main" val="2022131990"/>
                  </a:ext>
                </a:extLst>
              </a:tr>
              <a:tr h="564896">
                <a:tc>
                  <a:txBody>
                    <a:bodyPr/>
                    <a:lstStyle/>
                    <a:p>
                      <a:r>
                        <a:rPr lang="en-GB" sz="1600" dirty="0"/>
                        <a:t>Have more provision for disabled people</a:t>
                      </a:r>
                    </a:p>
                  </a:txBody>
                  <a:tcPr/>
                </a:tc>
                <a:tc>
                  <a:txBody>
                    <a:bodyPr/>
                    <a:lstStyle/>
                    <a:p>
                      <a:r>
                        <a:rPr lang="en-GB" sz="1600" dirty="0"/>
                        <a:t>We are in partnership with North Middlesex Hospital Project Search which offers 12 Supported Internships for young people .</a:t>
                      </a:r>
                    </a:p>
                    <a:p>
                      <a:endParaRPr lang="en-GB" sz="1600" dirty="0"/>
                    </a:p>
                    <a:p>
                      <a:r>
                        <a:rPr lang="en-GB" sz="1600" dirty="0"/>
                        <a:t>Council is working with Moving On Group to develop Day </a:t>
                      </a:r>
                      <a:r>
                        <a:rPr lang="en-GB" sz="1600"/>
                        <a:t>Opportunities Autism </a:t>
                      </a:r>
                      <a:r>
                        <a:rPr lang="en-GB" sz="1600" dirty="0"/>
                        <a:t>Hub in Tottenham.</a:t>
                      </a:r>
                    </a:p>
                  </a:txBody>
                  <a:tcPr/>
                </a:tc>
                <a:extLst>
                  <a:ext uri="{0D108BD9-81ED-4DB2-BD59-A6C34878D82A}">
                    <a16:rowId xmlns:a16="http://schemas.microsoft.com/office/drawing/2014/main" val="3918324607"/>
                  </a:ext>
                </a:extLst>
              </a:tr>
            </a:tbl>
          </a:graphicData>
        </a:graphic>
      </p:graphicFrame>
    </p:spTree>
    <p:extLst>
      <p:ext uri="{BB962C8B-B14F-4D97-AF65-F5344CB8AC3E}">
        <p14:creationId xmlns:p14="http://schemas.microsoft.com/office/powerpoint/2010/main" val="393658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FE16-6D60-4340-8493-E2F5DB6B51E8}"/>
              </a:ext>
            </a:extLst>
          </p:cNvPr>
          <p:cNvSpPr>
            <a:spLocks noGrp="1"/>
          </p:cNvSpPr>
          <p:nvPr>
            <p:ph type="title"/>
          </p:nvPr>
        </p:nvSpPr>
        <p:spPr/>
        <p:txBody>
          <a:bodyPr/>
          <a:lstStyle/>
          <a:p>
            <a:r>
              <a:rPr lang="en-GB" dirty="0"/>
              <a:t>Next steps</a:t>
            </a:r>
          </a:p>
        </p:txBody>
      </p:sp>
      <p:sp>
        <p:nvSpPr>
          <p:cNvPr id="3" name="Slide Number Placeholder 2">
            <a:extLst>
              <a:ext uri="{FF2B5EF4-FFF2-40B4-BE49-F238E27FC236}">
                <a16:creationId xmlns:a16="http://schemas.microsoft.com/office/drawing/2014/main" id="{7ACFA7FA-BE42-488C-B1E4-F0C3F33AA783}"/>
              </a:ext>
            </a:extLst>
          </p:cNvPr>
          <p:cNvSpPr>
            <a:spLocks noGrp="1"/>
          </p:cNvSpPr>
          <p:nvPr>
            <p:ph type="sldNum" sz="quarter" idx="10"/>
          </p:nvPr>
        </p:nvSpPr>
        <p:spPr/>
        <p:txBody>
          <a:bodyPr/>
          <a:lstStyle/>
          <a:p>
            <a:pPr>
              <a:defRPr/>
            </a:pPr>
            <a:fld id="{1F81D305-1516-4AB1-A449-723EE815D6C8}" type="slidenum">
              <a:rPr lang="en-GB" smtClean="0"/>
              <a:pPr>
                <a:defRPr/>
              </a:pPr>
              <a:t>6</a:t>
            </a:fld>
            <a:endParaRPr lang="en-GB"/>
          </a:p>
        </p:txBody>
      </p:sp>
      <p:sp>
        <p:nvSpPr>
          <p:cNvPr id="4" name="Rectangle 3">
            <a:extLst>
              <a:ext uri="{FF2B5EF4-FFF2-40B4-BE49-F238E27FC236}">
                <a16:creationId xmlns:a16="http://schemas.microsoft.com/office/drawing/2014/main" id="{2A1ADC66-A5C1-49DA-B4BE-1D3CDD25E187}"/>
              </a:ext>
            </a:extLst>
          </p:cNvPr>
          <p:cNvSpPr/>
          <p:nvPr/>
        </p:nvSpPr>
        <p:spPr>
          <a:xfrm>
            <a:off x="216429" y="1124744"/>
            <a:ext cx="8888080" cy="3724096"/>
          </a:xfrm>
          <a:prstGeom prst="rect">
            <a:avLst/>
          </a:prstGeom>
        </p:spPr>
        <p:txBody>
          <a:bodyPr wrap="square">
            <a:spAutoFit/>
          </a:bodyPr>
          <a:lstStyle/>
          <a:p>
            <a:pPr>
              <a:spcAft>
                <a:spcPts val="0"/>
              </a:spcAft>
            </a:pPr>
            <a:r>
              <a:rPr lang="en-GB" sz="1600" dirty="0">
                <a:latin typeface="Arial" panose="020B0604020202020204" pitchFamily="34" charset="0"/>
              </a:rPr>
              <a:t>Staff are using the Preparing for Adulthood Pathway Guide to signpost and support people appropriately</a:t>
            </a:r>
          </a:p>
          <a:p>
            <a:pPr>
              <a:spcAft>
                <a:spcPts val="0"/>
              </a:spcAft>
            </a:pPr>
            <a:endParaRPr lang="en-GB" sz="1600" dirty="0">
              <a:latin typeface="Arial" panose="020B0604020202020204" pitchFamily="34" charset="0"/>
            </a:endParaRPr>
          </a:p>
          <a:p>
            <a:pPr>
              <a:spcAft>
                <a:spcPts val="0"/>
              </a:spcAft>
            </a:pPr>
            <a:r>
              <a:rPr lang="en-GB" sz="1600" dirty="0">
                <a:latin typeface="Arial" panose="020B0604020202020204" pitchFamily="34" charset="0"/>
                <a:ea typeface="Times New Roman" panose="02020603050405020304" pitchFamily="18" charset="0"/>
              </a:rPr>
              <a:t>We have began our project with “my AFK (formerly Action for kids)” to support 27 young people with learning needs into employment placements</a:t>
            </a:r>
          </a:p>
          <a:p>
            <a:pPr>
              <a:spcAft>
                <a:spcPts val="0"/>
              </a:spcAft>
            </a:pPr>
            <a:endParaRPr lang="en-GB" sz="1600" dirty="0">
              <a:latin typeface="Arial" panose="020B0604020202020204" pitchFamily="34" charset="0"/>
              <a:ea typeface="Times New Roman" panose="02020603050405020304" pitchFamily="18" charset="0"/>
            </a:endParaRPr>
          </a:p>
          <a:p>
            <a:pPr>
              <a:spcAft>
                <a:spcPts val="0"/>
              </a:spcAft>
            </a:pPr>
            <a:r>
              <a:rPr lang="en-GB" sz="1600" dirty="0">
                <a:latin typeface="Arial" panose="020B0604020202020204" pitchFamily="34" charset="0"/>
                <a:ea typeface="Times New Roman" panose="02020603050405020304" pitchFamily="18" charset="0"/>
              </a:rPr>
              <a:t>Staff and partners are working together to develop employment </a:t>
            </a:r>
          </a:p>
          <a:p>
            <a:pPr>
              <a:spcAft>
                <a:spcPts val="0"/>
              </a:spcAft>
            </a:pPr>
            <a:r>
              <a:rPr lang="en-GB" sz="1600" dirty="0">
                <a:latin typeface="Arial" panose="020B0604020202020204" pitchFamily="34" charset="0"/>
                <a:ea typeface="Times New Roman" panose="02020603050405020304" pitchFamily="18" charset="0"/>
              </a:rPr>
              <a:t>opportunities for Haringey people with learning disabilities and </a:t>
            </a:r>
          </a:p>
          <a:p>
            <a:pPr>
              <a:spcAft>
                <a:spcPts val="0"/>
              </a:spcAft>
            </a:pPr>
            <a:r>
              <a:rPr lang="en-GB" sz="1600" dirty="0">
                <a:latin typeface="Arial" panose="020B0604020202020204" pitchFamily="34" charset="0"/>
                <a:ea typeface="Times New Roman" panose="02020603050405020304" pitchFamily="18" charset="0"/>
              </a:rPr>
              <a:t>roles within the Council</a:t>
            </a:r>
          </a:p>
          <a:p>
            <a:pPr>
              <a:spcAft>
                <a:spcPts val="0"/>
              </a:spcAft>
            </a:pPr>
            <a:endParaRPr lang="en-GB" sz="1600" dirty="0">
              <a:latin typeface="Arial" panose="020B0604020202020204" pitchFamily="34" charset="0"/>
              <a:ea typeface="Times New Roman" panose="02020603050405020304" pitchFamily="18" charset="0"/>
            </a:endParaRPr>
          </a:p>
          <a:p>
            <a:pPr>
              <a:spcAft>
                <a:spcPts val="0"/>
              </a:spcAft>
            </a:pPr>
            <a:r>
              <a:rPr lang="en-GB" sz="1600" dirty="0">
                <a:latin typeface="Arial" panose="020B0604020202020204" pitchFamily="34" charset="0"/>
                <a:ea typeface="Times New Roman" panose="02020603050405020304" pitchFamily="18" charset="0"/>
              </a:rPr>
              <a:t>We are working with colleges, employers and organisations to </a:t>
            </a:r>
          </a:p>
          <a:p>
            <a:pPr>
              <a:spcAft>
                <a:spcPts val="0"/>
              </a:spcAft>
            </a:pPr>
            <a:r>
              <a:rPr lang="en-GB" sz="1600" dirty="0">
                <a:latin typeface="Arial" panose="020B0604020202020204" pitchFamily="34" charset="0"/>
                <a:ea typeface="Times New Roman" panose="02020603050405020304" pitchFamily="18" charset="0"/>
              </a:rPr>
              <a:t>increase Supported Internships</a:t>
            </a:r>
          </a:p>
          <a:p>
            <a:pPr>
              <a:spcAft>
                <a:spcPts val="0"/>
              </a:spcAft>
            </a:pPr>
            <a:endParaRPr lang="en-GB" sz="1600" dirty="0">
              <a:latin typeface="Arial" panose="020B0604020202020204" pitchFamily="34" charset="0"/>
              <a:ea typeface="Times New Roman" panose="02020603050405020304" pitchFamily="18" charset="0"/>
            </a:endParaRPr>
          </a:p>
          <a:p>
            <a:pPr>
              <a:spcAft>
                <a:spcPts val="0"/>
              </a:spcAft>
            </a:pPr>
            <a:endParaRPr lang="en-GB" sz="1600" dirty="0"/>
          </a:p>
          <a:p>
            <a:pPr>
              <a:spcAft>
                <a:spcPts val="0"/>
              </a:spcAft>
            </a:pPr>
            <a:r>
              <a:rPr lang="en-GB" sz="1200" dirty="0">
                <a:latin typeface="Arial" panose="020B0604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p:txBody>
      </p:sp>
      <p:pic>
        <p:nvPicPr>
          <p:cNvPr id="7" name="Picture 6" descr="A person standing in front of a refrigerator&#10;&#10;Description automatically generated">
            <a:extLst>
              <a:ext uri="{FF2B5EF4-FFF2-40B4-BE49-F238E27FC236}">
                <a16:creationId xmlns:a16="http://schemas.microsoft.com/office/drawing/2014/main" id="{70C5F721-92D8-4298-AE27-B0EC9AEF8E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695104"/>
            <a:ext cx="2132856" cy="2843808"/>
          </a:xfrm>
          <a:prstGeom prst="rect">
            <a:avLst/>
          </a:prstGeom>
        </p:spPr>
      </p:pic>
      <p:sp>
        <p:nvSpPr>
          <p:cNvPr id="8" name="Rectangle 7">
            <a:extLst>
              <a:ext uri="{FF2B5EF4-FFF2-40B4-BE49-F238E27FC236}">
                <a16:creationId xmlns:a16="http://schemas.microsoft.com/office/drawing/2014/main" id="{D2024282-0273-4FE7-87E2-A133897C691F}"/>
              </a:ext>
            </a:extLst>
          </p:cNvPr>
          <p:cNvSpPr/>
          <p:nvPr/>
        </p:nvSpPr>
        <p:spPr>
          <a:xfrm>
            <a:off x="198173" y="4116734"/>
            <a:ext cx="6316248" cy="2739211"/>
          </a:xfrm>
          <a:prstGeom prst="rect">
            <a:avLst/>
          </a:prstGeom>
        </p:spPr>
        <p:txBody>
          <a:bodyPr wrap="square">
            <a:spAutoFit/>
          </a:bodyPr>
          <a:lstStyle/>
          <a:p>
            <a:pPr>
              <a:spcAft>
                <a:spcPts val="0"/>
              </a:spcAft>
            </a:pPr>
            <a:endParaRPr lang="en-GB" sz="1600" dirty="0">
              <a:latin typeface="Arial" panose="020B0604020202020204" pitchFamily="34" charset="0"/>
              <a:ea typeface="Times New Roman" panose="02020603050405020304" pitchFamily="18" charset="0"/>
            </a:endParaRPr>
          </a:p>
          <a:p>
            <a:pPr>
              <a:spcAft>
                <a:spcPts val="0"/>
              </a:spcAft>
            </a:pPr>
            <a:r>
              <a:rPr lang="en-GB" sz="1600" dirty="0">
                <a:latin typeface="Arial" panose="020B0604020202020204" pitchFamily="34" charset="0"/>
                <a:ea typeface="Times New Roman" panose="02020603050405020304" pitchFamily="18" charset="0"/>
              </a:rPr>
              <a:t>We are working with colleges to identify and increase the range of courses available to meet demand</a:t>
            </a:r>
          </a:p>
          <a:p>
            <a:pPr>
              <a:spcAft>
                <a:spcPts val="0"/>
              </a:spcAft>
            </a:pPr>
            <a:endParaRPr lang="en-GB" sz="1600" dirty="0">
              <a:latin typeface="Arial" panose="020B0604020202020204" pitchFamily="34" charset="0"/>
              <a:ea typeface="Times New Roman" panose="02020603050405020304" pitchFamily="18" charset="0"/>
            </a:endParaRPr>
          </a:p>
          <a:p>
            <a:pPr>
              <a:spcAft>
                <a:spcPts val="0"/>
              </a:spcAft>
            </a:pPr>
            <a:r>
              <a:rPr lang="en-GB" sz="1600" dirty="0">
                <a:latin typeface="Arial" panose="020B0604020202020204" pitchFamily="34" charset="0"/>
                <a:ea typeface="Times New Roman" panose="02020603050405020304" pitchFamily="18" charset="0"/>
              </a:rPr>
              <a:t>The Council is working with residents and partners to develop a day opportunities hub so that people with disabilities and autism are supported to develop independence skills.</a:t>
            </a:r>
          </a:p>
          <a:p>
            <a:pPr>
              <a:spcAft>
                <a:spcPts val="0"/>
              </a:spcAft>
            </a:pPr>
            <a:endParaRPr lang="en-GB" sz="1600" dirty="0">
              <a:latin typeface="Arial" panose="020B0604020202020204" pitchFamily="34" charset="0"/>
              <a:ea typeface="Times New Roman" panose="02020603050405020304" pitchFamily="18" charset="0"/>
            </a:endParaRPr>
          </a:p>
          <a:p>
            <a:pPr>
              <a:spcAft>
                <a:spcPts val="0"/>
              </a:spcAft>
            </a:pPr>
            <a:endParaRPr lang="en-GB" sz="1600" dirty="0">
              <a:latin typeface="Arial" panose="020B0604020202020204" pitchFamily="34" charset="0"/>
              <a:ea typeface="Times New Roman" panose="02020603050405020304" pitchFamily="18" charset="0"/>
            </a:endParaRPr>
          </a:p>
          <a:p>
            <a:pPr>
              <a:spcAft>
                <a:spcPts val="0"/>
              </a:spcAft>
            </a:pPr>
            <a:endParaRPr lang="en-GB" sz="1600" dirty="0"/>
          </a:p>
          <a:p>
            <a:pPr>
              <a:spcAft>
                <a:spcPts val="0"/>
              </a:spcAft>
            </a:pPr>
            <a:r>
              <a:rPr lang="en-GB" sz="1200" dirty="0">
                <a:latin typeface="Arial" panose="020B0604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p:txBody>
      </p:sp>
      <p:sp>
        <p:nvSpPr>
          <p:cNvPr id="9" name="Speech Bubble: Oval 8">
            <a:extLst>
              <a:ext uri="{FF2B5EF4-FFF2-40B4-BE49-F238E27FC236}">
                <a16:creationId xmlns:a16="http://schemas.microsoft.com/office/drawing/2014/main" id="{315B01D9-46B5-4251-B1DC-C2C45D915F5B}"/>
              </a:ext>
            </a:extLst>
          </p:cNvPr>
          <p:cNvSpPr/>
          <p:nvPr/>
        </p:nvSpPr>
        <p:spPr>
          <a:xfrm flipH="1">
            <a:off x="6188837" y="2636912"/>
            <a:ext cx="2415610" cy="1109494"/>
          </a:xfrm>
          <a:prstGeom prst="wedgeEllipseCallou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I’m on a work placement at Savers</a:t>
            </a:r>
          </a:p>
        </p:txBody>
      </p:sp>
    </p:spTree>
    <p:extLst>
      <p:ext uri="{BB962C8B-B14F-4D97-AF65-F5344CB8AC3E}">
        <p14:creationId xmlns:p14="http://schemas.microsoft.com/office/powerpoint/2010/main" val="152003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04DD4D-E0B3-47DA-9095-3ADF56334A62}"/>
              </a:ext>
            </a:extLst>
          </p:cNvPr>
          <p:cNvSpPr>
            <a:spLocks noGrp="1"/>
          </p:cNvSpPr>
          <p:nvPr>
            <p:ph type="sldNum" sz="quarter" idx="10"/>
          </p:nvPr>
        </p:nvSpPr>
        <p:spPr/>
        <p:txBody>
          <a:bodyPr/>
          <a:lstStyle/>
          <a:p>
            <a:pPr>
              <a:defRPr/>
            </a:pPr>
            <a:fld id="{1F81D305-1516-4AB1-A449-723EE815D6C8}" type="slidenum">
              <a:rPr lang="en-GB" smtClean="0"/>
              <a:pPr>
                <a:defRPr/>
              </a:pPr>
              <a:t>7</a:t>
            </a:fld>
            <a:endParaRPr lang="en-GB"/>
          </a:p>
        </p:txBody>
      </p:sp>
      <p:sp>
        <p:nvSpPr>
          <p:cNvPr id="4" name="Rectangle 3">
            <a:extLst>
              <a:ext uri="{FF2B5EF4-FFF2-40B4-BE49-F238E27FC236}">
                <a16:creationId xmlns:a16="http://schemas.microsoft.com/office/drawing/2014/main" id="{33876E7D-1058-48F4-B9E1-C8F170E885B6}"/>
              </a:ext>
            </a:extLst>
          </p:cNvPr>
          <p:cNvSpPr/>
          <p:nvPr/>
        </p:nvSpPr>
        <p:spPr>
          <a:xfrm>
            <a:off x="539552" y="1624812"/>
            <a:ext cx="8064896" cy="1569660"/>
          </a:xfrm>
          <a:prstGeom prst="rect">
            <a:avLst/>
          </a:prstGeom>
        </p:spPr>
        <p:txBody>
          <a:bodyPr wrap="square">
            <a:spAutoFit/>
          </a:bodyPr>
          <a:lstStyle/>
          <a:p>
            <a:pPr>
              <a:spcAft>
                <a:spcPts val="0"/>
              </a:spcAft>
            </a:pPr>
            <a:r>
              <a:rPr lang="en-GB" sz="2400" dirty="0">
                <a:latin typeface="Arial" panose="020B0604020202020204" pitchFamily="34" charset="0"/>
              </a:rPr>
              <a:t>2 Preparing for Adulthood Officers recruited to support young people to identify positive outcomes</a:t>
            </a:r>
          </a:p>
          <a:p>
            <a:pPr marL="742950" lvl="1" indent="-285750">
              <a:spcAft>
                <a:spcPts val="0"/>
              </a:spcAft>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endParaRPr>
          </a:p>
          <a:p>
            <a:pPr>
              <a:spcAft>
                <a:spcPts val="0"/>
              </a:spcAft>
            </a:pPr>
            <a:r>
              <a:rPr lang="en-GB" sz="2400" dirty="0">
                <a:latin typeface="Arial" panose="020B0604020202020204" pitchFamily="34" charset="0"/>
                <a:ea typeface="Times New Roman" panose="02020603050405020304" pitchFamily="18" charset="0"/>
              </a:rPr>
              <a:t> </a:t>
            </a:r>
            <a:endParaRPr lang="en-GB" sz="2400" dirty="0">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ADD07533-D452-4B9F-8D74-7B6F30E39FAA}"/>
              </a:ext>
            </a:extLst>
          </p:cNvPr>
          <p:cNvSpPr/>
          <p:nvPr/>
        </p:nvSpPr>
        <p:spPr>
          <a:xfrm>
            <a:off x="140902" y="5438776"/>
            <a:ext cx="4121473" cy="1692771"/>
          </a:xfrm>
          <a:prstGeom prst="rect">
            <a:avLst/>
          </a:prstGeom>
        </p:spPr>
        <p:txBody>
          <a:bodyPr wrap="square">
            <a:spAutoFit/>
          </a:bodyPr>
          <a:lstStyle/>
          <a:p>
            <a:pPr>
              <a:spcAft>
                <a:spcPts val="0"/>
              </a:spcAft>
            </a:pPr>
            <a:r>
              <a:rPr lang="en-GB" sz="1400" dirty="0">
                <a:latin typeface="Arial" panose="020B0604020202020204" pitchFamily="34" charset="0"/>
              </a:rPr>
              <a:t>Working with young people aged 16 and families before they transition, to support to maximise independence and use community services, to work with schools.</a:t>
            </a:r>
          </a:p>
          <a:p>
            <a:pPr marL="742950" lvl="1" indent="-285750">
              <a:spcAft>
                <a:spcPts val="0"/>
              </a:spcAft>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endParaRPr>
          </a:p>
          <a:p>
            <a:pPr>
              <a:spcAft>
                <a:spcPts val="0"/>
              </a:spcAft>
            </a:pPr>
            <a:r>
              <a:rPr lang="en-GB" sz="2400" dirty="0">
                <a:latin typeface="Arial" panose="020B0604020202020204" pitchFamily="34" charset="0"/>
                <a:ea typeface="Times New Roman" panose="02020603050405020304" pitchFamily="18" charset="0"/>
              </a:rPr>
              <a:t> </a:t>
            </a:r>
            <a:endParaRPr lang="en-GB" sz="2400" dirty="0">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29CBE0DA-8C68-45E2-80F5-64D00FAE256A}"/>
              </a:ext>
            </a:extLst>
          </p:cNvPr>
          <p:cNvSpPr/>
          <p:nvPr/>
        </p:nvSpPr>
        <p:spPr>
          <a:xfrm>
            <a:off x="4588476" y="5546498"/>
            <a:ext cx="4121473" cy="1692771"/>
          </a:xfrm>
          <a:prstGeom prst="rect">
            <a:avLst/>
          </a:prstGeom>
        </p:spPr>
        <p:txBody>
          <a:bodyPr wrap="square">
            <a:spAutoFit/>
          </a:bodyPr>
          <a:lstStyle/>
          <a:p>
            <a:pPr>
              <a:spcAft>
                <a:spcPts val="0"/>
              </a:spcAft>
            </a:pPr>
            <a:r>
              <a:rPr lang="en-GB" sz="1400" dirty="0">
                <a:latin typeface="Arial" panose="020B0604020202020204" pitchFamily="34" charset="0"/>
              </a:rPr>
              <a:t>Working with young people after they Transition aged 18-24, to support and signpost to employment, Supported Internships and community services.</a:t>
            </a:r>
          </a:p>
          <a:p>
            <a:pPr marL="742950" lvl="1" indent="-285750">
              <a:spcAft>
                <a:spcPts val="0"/>
              </a:spcAft>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endParaRPr>
          </a:p>
          <a:p>
            <a:pPr>
              <a:spcAft>
                <a:spcPts val="0"/>
              </a:spcAft>
            </a:pPr>
            <a:r>
              <a:rPr lang="en-GB" sz="2400" dirty="0">
                <a:latin typeface="Arial" panose="020B0604020202020204" pitchFamily="34" charset="0"/>
                <a:ea typeface="Times New Roman" panose="02020603050405020304" pitchFamily="18" charset="0"/>
              </a:rPr>
              <a:t> </a:t>
            </a:r>
            <a:endParaRPr lang="en-GB" sz="2400" dirty="0">
              <a:latin typeface="Times New Roman" panose="02020603050405020304" pitchFamily="18" charset="0"/>
              <a:ea typeface="Times New Roman" panose="02020603050405020304" pitchFamily="18" charset="0"/>
            </a:endParaRPr>
          </a:p>
        </p:txBody>
      </p:sp>
      <p:pic>
        <p:nvPicPr>
          <p:cNvPr id="10" name="Picture 9" descr="A picture containing toy, doll, drawing&#10;&#10;Description automatically generated">
            <a:extLst>
              <a:ext uri="{FF2B5EF4-FFF2-40B4-BE49-F238E27FC236}">
                <a16:creationId xmlns:a16="http://schemas.microsoft.com/office/drawing/2014/main" id="{5C5E2732-7F6C-4041-9882-A0C6EBB00E47}"/>
              </a:ext>
            </a:extLst>
          </p:cNvPr>
          <p:cNvPicPr>
            <a:picLocks noChangeAspect="1"/>
          </p:cNvPicPr>
          <p:nvPr/>
        </p:nvPicPr>
        <p:blipFill rotWithShape="1">
          <a:blip r:embed="rId2">
            <a:extLst>
              <a:ext uri="{28A0092B-C50C-407E-A947-70E740481C1C}">
                <a14:useLocalDpi xmlns:a14="http://schemas.microsoft.com/office/drawing/2010/main" val="0"/>
              </a:ext>
            </a:extLst>
          </a:blip>
          <a:srcRect t="-2286" r="-2172" b="22276"/>
          <a:stretch/>
        </p:blipFill>
        <p:spPr>
          <a:xfrm>
            <a:off x="5508104" y="2654211"/>
            <a:ext cx="2133600" cy="2520280"/>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E3DB4CD3-E219-4306-81AA-FA0BC5655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852936"/>
            <a:ext cx="2055723" cy="2404354"/>
          </a:xfrm>
          <a:prstGeom prst="rect">
            <a:avLst/>
          </a:prstGeom>
        </p:spPr>
      </p:pic>
      <p:sp>
        <p:nvSpPr>
          <p:cNvPr id="9" name="Title 1">
            <a:extLst>
              <a:ext uri="{FF2B5EF4-FFF2-40B4-BE49-F238E27FC236}">
                <a16:creationId xmlns:a16="http://schemas.microsoft.com/office/drawing/2014/main" id="{8EF0E923-D97D-4CAC-9A04-F827C19A8A86}"/>
              </a:ext>
            </a:extLst>
          </p:cNvPr>
          <p:cNvSpPr txBox="1">
            <a:spLocks/>
          </p:cNvSpPr>
          <p:nvPr/>
        </p:nvSpPr>
        <p:spPr bwMode="auto">
          <a:xfrm>
            <a:off x="149383" y="185976"/>
            <a:ext cx="7235891" cy="5835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itchFamily="34" charset="0"/>
              </a:defRPr>
            </a:lvl2pPr>
            <a:lvl3pPr algn="ctr" rtl="0" eaLnBrk="1" fontAlgn="base" hangingPunct="1">
              <a:spcBef>
                <a:spcPct val="0"/>
              </a:spcBef>
              <a:spcAft>
                <a:spcPct val="0"/>
              </a:spcAft>
              <a:defRPr sz="4400">
                <a:solidFill>
                  <a:schemeClr val="tx1"/>
                </a:solidFill>
                <a:latin typeface="HelveticaNeueLT Std" pitchFamily="34" charset="0"/>
              </a:defRPr>
            </a:lvl3pPr>
            <a:lvl4pPr algn="ctr" rtl="0" eaLnBrk="1" fontAlgn="base" hangingPunct="1">
              <a:spcBef>
                <a:spcPct val="0"/>
              </a:spcBef>
              <a:spcAft>
                <a:spcPct val="0"/>
              </a:spcAft>
              <a:defRPr sz="4400">
                <a:solidFill>
                  <a:schemeClr val="tx1"/>
                </a:solidFill>
                <a:latin typeface="HelveticaNeueLT Std" pitchFamily="34" charset="0"/>
              </a:defRPr>
            </a:lvl4pPr>
            <a:lvl5pPr algn="ctr" rtl="0" eaLnBrk="1" fontAlgn="base" hangingPunct="1">
              <a:spcBef>
                <a:spcPct val="0"/>
              </a:spcBef>
              <a:spcAft>
                <a:spcPct val="0"/>
              </a:spcAft>
              <a:defRPr sz="4400">
                <a:solidFill>
                  <a:schemeClr val="tx1"/>
                </a:solidFill>
                <a:latin typeface="HelveticaNeueLT Std" pitchFamily="34" charset="0"/>
              </a:defRPr>
            </a:lvl5pPr>
            <a:lvl6pPr marL="457200" algn="ctr" rtl="0" eaLnBrk="1" fontAlgn="base" hangingPunct="1">
              <a:spcBef>
                <a:spcPct val="0"/>
              </a:spcBef>
              <a:spcAft>
                <a:spcPct val="0"/>
              </a:spcAft>
              <a:defRPr sz="4400">
                <a:solidFill>
                  <a:schemeClr val="tx1"/>
                </a:solidFill>
                <a:latin typeface="HelveticaNeueLT Std" pitchFamily="34" charset="0"/>
              </a:defRPr>
            </a:lvl6pPr>
            <a:lvl7pPr marL="914400" algn="ctr" rtl="0" eaLnBrk="1" fontAlgn="base" hangingPunct="1">
              <a:spcBef>
                <a:spcPct val="0"/>
              </a:spcBef>
              <a:spcAft>
                <a:spcPct val="0"/>
              </a:spcAft>
              <a:defRPr sz="4400">
                <a:solidFill>
                  <a:schemeClr val="tx1"/>
                </a:solidFill>
                <a:latin typeface="HelveticaNeueLT Std" pitchFamily="34" charset="0"/>
              </a:defRPr>
            </a:lvl7pPr>
            <a:lvl8pPr marL="1371600" algn="ctr" rtl="0" eaLnBrk="1" fontAlgn="base" hangingPunct="1">
              <a:spcBef>
                <a:spcPct val="0"/>
              </a:spcBef>
              <a:spcAft>
                <a:spcPct val="0"/>
              </a:spcAft>
              <a:defRPr sz="4400">
                <a:solidFill>
                  <a:schemeClr val="tx1"/>
                </a:solidFill>
                <a:latin typeface="HelveticaNeueLT Std" pitchFamily="34" charset="0"/>
              </a:defRPr>
            </a:lvl8pPr>
            <a:lvl9pPr marL="1828800" algn="ctr" rtl="0" eaLnBrk="1" fontAlgn="base" hangingPunct="1">
              <a:spcBef>
                <a:spcPct val="0"/>
              </a:spcBef>
              <a:spcAft>
                <a:spcPct val="0"/>
              </a:spcAft>
              <a:defRPr sz="4400">
                <a:solidFill>
                  <a:schemeClr val="tx1"/>
                </a:solidFill>
                <a:latin typeface="HelveticaNeueLT Std" pitchFamily="34" charset="0"/>
              </a:defRPr>
            </a:lvl9pPr>
          </a:lstStyle>
          <a:p>
            <a:r>
              <a:rPr lang="en-GB" dirty="0"/>
              <a:t>Independence Pathway trial:</a:t>
            </a:r>
          </a:p>
        </p:txBody>
      </p:sp>
    </p:spTree>
    <p:extLst>
      <p:ext uri="{BB962C8B-B14F-4D97-AF65-F5344CB8AC3E}">
        <p14:creationId xmlns:p14="http://schemas.microsoft.com/office/powerpoint/2010/main" val="78864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p:txBody>
          <a:bodyPr/>
          <a:lstStyle/>
          <a:p>
            <a:pPr>
              <a:defRPr/>
            </a:pPr>
            <a:r>
              <a:rPr lang="en-GB" dirty="0"/>
              <a:t>   </a:t>
            </a:r>
          </a:p>
        </p:txBody>
      </p:sp>
      <p:sp>
        <p:nvSpPr>
          <p:cNvPr id="7" name="Title 1">
            <a:extLst>
              <a:ext uri="{FF2B5EF4-FFF2-40B4-BE49-F238E27FC236}">
                <a16:creationId xmlns:a16="http://schemas.microsoft.com/office/drawing/2014/main" id="{EC90ACEF-FD7A-4F52-BD07-2B5211E946C5}"/>
              </a:ext>
            </a:extLst>
          </p:cNvPr>
          <p:cNvSpPr txBox="1">
            <a:spLocks/>
          </p:cNvSpPr>
          <p:nvPr/>
        </p:nvSpPr>
        <p:spPr bwMode="auto">
          <a:xfrm>
            <a:off x="7740352" y="6270892"/>
            <a:ext cx="1224136" cy="4038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itchFamily="34" charset="0"/>
              </a:defRPr>
            </a:lvl2pPr>
            <a:lvl3pPr algn="ctr" rtl="0" eaLnBrk="1" fontAlgn="base" hangingPunct="1">
              <a:spcBef>
                <a:spcPct val="0"/>
              </a:spcBef>
              <a:spcAft>
                <a:spcPct val="0"/>
              </a:spcAft>
              <a:defRPr sz="4400">
                <a:solidFill>
                  <a:schemeClr val="tx1"/>
                </a:solidFill>
                <a:latin typeface="HelveticaNeueLT Std" pitchFamily="34" charset="0"/>
              </a:defRPr>
            </a:lvl3pPr>
            <a:lvl4pPr algn="ctr" rtl="0" eaLnBrk="1" fontAlgn="base" hangingPunct="1">
              <a:spcBef>
                <a:spcPct val="0"/>
              </a:spcBef>
              <a:spcAft>
                <a:spcPct val="0"/>
              </a:spcAft>
              <a:defRPr sz="4400">
                <a:solidFill>
                  <a:schemeClr val="tx1"/>
                </a:solidFill>
                <a:latin typeface="HelveticaNeueLT Std" pitchFamily="34" charset="0"/>
              </a:defRPr>
            </a:lvl4pPr>
            <a:lvl5pPr algn="ctr" rtl="0" eaLnBrk="1" fontAlgn="base" hangingPunct="1">
              <a:spcBef>
                <a:spcPct val="0"/>
              </a:spcBef>
              <a:spcAft>
                <a:spcPct val="0"/>
              </a:spcAft>
              <a:defRPr sz="4400">
                <a:solidFill>
                  <a:schemeClr val="tx1"/>
                </a:solidFill>
                <a:latin typeface="HelveticaNeueLT Std" pitchFamily="34" charset="0"/>
              </a:defRPr>
            </a:lvl5pPr>
            <a:lvl6pPr marL="457200" algn="ctr" rtl="0" eaLnBrk="1" fontAlgn="base" hangingPunct="1">
              <a:spcBef>
                <a:spcPct val="0"/>
              </a:spcBef>
              <a:spcAft>
                <a:spcPct val="0"/>
              </a:spcAft>
              <a:defRPr sz="4400">
                <a:solidFill>
                  <a:schemeClr val="tx1"/>
                </a:solidFill>
                <a:latin typeface="HelveticaNeueLT Std" pitchFamily="34" charset="0"/>
              </a:defRPr>
            </a:lvl6pPr>
            <a:lvl7pPr marL="914400" algn="ctr" rtl="0" eaLnBrk="1" fontAlgn="base" hangingPunct="1">
              <a:spcBef>
                <a:spcPct val="0"/>
              </a:spcBef>
              <a:spcAft>
                <a:spcPct val="0"/>
              </a:spcAft>
              <a:defRPr sz="4400">
                <a:solidFill>
                  <a:schemeClr val="tx1"/>
                </a:solidFill>
                <a:latin typeface="HelveticaNeueLT Std" pitchFamily="34" charset="0"/>
              </a:defRPr>
            </a:lvl7pPr>
            <a:lvl8pPr marL="1371600" algn="ctr" rtl="0" eaLnBrk="1" fontAlgn="base" hangingPunct="1">
              <a:spcBef>
                <a:spcPct val="0"/>
              </a:spcBef>
              <a:spcAft>
                <a:spcPct val="0"/>
              </a:spcAft>
              <a:defRPr sz="4400">
                <a:solidFill>
                  <a:schemeClr val="tx1"/>
                </a:solidFill>
                <a:latin typeface="HelveticaNeueLT Std" pitchFamily="34" charset="0"/>
              </a:defRPr>
            </a:lvl8pPr>
            <a:lvl9pPr marL="1828800" algn="ctr" rtl="0" eaLnBrk="1" fontAlgn="base" hangingPunct="1">
              <a:spcBef>
                <a:spcPct val="0"/>
              </a:spcBef>
              <a:spcAft>
                <a:spcPct val="0"/>
              </a:spcAft>
              <a:defRPr sz="4400">
                <a:solidFill>
                  <a:schemeClr val="tx1"/>
                </a:solidFill>
                <a:latin typeface="HelveticaNeueLT Std" pitchFamily="34" charset="0"/>
              </a:defRPr>
            </a:lvl9pPr>
          </a:lstStyle>
          <a:p>
            <a:r>
              <a:rPr lang="en-GB" altLang="en-US" sz="1000" b="1" dirty="0"/>
              <a:t>October 2019</a:t>
            </a:r>
          </a:p>
        </p:txBody>
      </p:sp>
      <p:sp>
        <p:nvSpPr>
          <p:cNvPr id="5" name="TextBox 4">
            <a:extLst>
              <a:ext uri="{FF2B5EF4-FFF2-40B4-BE49-F238E27FC236}">
                <a16:creationId xmlns:a16="http://schemas.microsoft.com/office/drawing/2014/main" id="{7C3F4345-FD6A-4E5D-9A40-CB9E1FA13F6F}"/>
              </a:ext>
            </a:extLst>
          </p:cNvPr>
          <p:cNvSpPr txBox="1"/>
          <p:nvPr/>
        </p:nvSpPr>
        <p:spPr>
          <a:xfrm>
            <a:off x="6618456" y="1535116"/>
            <a:ext cx="1049888" cy="646331"/>
          </a:xfrm>
          <a:prstGeom prst="rect">
            <a:avLst/>
          </a:prstGeom>
          <a:solidFill>
            <a:schemeClr val="bg1"/>
          </a:solidFill>
        </p:spPr>
        <p:txBody>
          <a:bodyPr wrap="square" rtlCol="0">
            <a:spAutoFit/>
          </a:bodyPr>
          <a:lstStyle/>
          <a:p>
            <a:endParaRPr lang="en-GB" dirty="0"/>
          </a:p>
          <a:p>
            <a:endParaRPr lang="en-GB" dirty="0"/>
          </a:p>
        </p:txBody>
      </p:sp>
      <p:pic>
        <p:nvPicPr>
          <p:cNvPr id="8" name="Picture 7" descr="A group of people posing for the camera&#10;&#10;Description automatically generated">
            <a:extLst>
              <a:ext uri="{FF2B5EF4-FFF2-40B4-BE49-F238E27FC236}">
                <a16:creationId xmlns:a16="http://schemas.microsoft.com/office/drawing/2014/main" id="{F3481A23-0833-4E55-B458-29CE7E329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89" y="1823688"/>
            <a:ext cx="6012160" cy="4241841"/>
          </a:xfrm>
          <a:prstGeom prst="rect">
            <a:avLst/>
          </a:prstGeom>
        </p:spPr>
      </p:pic>
      <p:sp>
        <p:nvSpPr>
          <p:cNvPr id="9" name="Speech Bubble: Rectangle with Corners Rounded 8">
            <a:extLst>
              <a:ext uri="{FF2B5EF4-FFF2-40B4-BE49-F238E27FC236}">
                <a16:creationId xmlns:a16="http://schemas.microsoft.com/office/drawing/2014/main" id="{47C43226-83AD-4CAD-91A8-C945FD5D0896}"/>
              </a:ext>
            </a:extLst>
          </p:cNvPr>
          <p:cNvSpPr/>
          <p:nvPr/>
        </p:nvSpPr>
        <p:spPr>
          <a:xfrm>
            <a:off x="5823304" y="1958163"/>
            <a:ext cx="2560956" cy="1023711"/>
          </a:xfrm>
          <a:prstGeom prst="wedgeRoundRectCallout">
            <a:avLst/>
          </a:prstGeom>
          <a:solidFill>
            <a:srgbClr val="FF99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300" dirty="0">
                <a:solidFill>
                  <a:schemeClr val="tx1"/>
                </a:solidFill>
              </a:rPr>
              <a:t>The team knew Javier has Autism, we worked together to give clear instructions and used a timetable </a:t>
            </a:r>
            <a:r>
              <a:rPr lang="en-GB" dirty="0"/>
              <a:t> </a:t>
            </a:r>
          </a:p>
        </p:txBody>
      </p:sp>
      <p:sp>
        <p:nvSpPr>
          <p:cNvPr id="13" name="Speech Bubble: Rectangle with Corners Rounded 12">
            <a:extLst>
              <a:ext uri="{FF2B5EF4-FFF2-40B4-BE49-F238E27FC236}">
                <a16:creationId xmlns:a16="http://schemas.microsoft.com/office/drawing/2014/main" id="{E741AB07-FC57-48C0-9CA4-A31C8E931F4F}"/>
              </a:ext>
            </a:extLst>
          </p:cNvPr>
          <p:cNvSpPr/>
          <p:nvPr/>
        </p:nvSpPr>
        <p:spPr>
          <a:xfrm>
            <a:off x="2756649" y="1136069"/>
            <a:ext cx="2386708" cy="1170268"/>
          </a:xfrm>
          <a:prstGeom prst="wedgeRoundRectCallout">
            <a:avLst/>
          </a:prstGeom>
          <a:solidFill>
            <a:srgbClr val="FF99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300">
                <a:solidFill>
                  <a:schemeClr val="tx1"/>
                </a:solidFill>
              </a:rPr>
              <a:t>I </a:t>
            </a:r>
            <a:r>
              <a:rPr lang="en-GB" sz="1300" dirty="0">
                <a:solidFill>
                  <a:schemeClr val="tx1"/>
                </a:solidFill>
              </a:rPr>
              <a:t>learnt new skills using the computer to create labels </a:t>
            </a:r>
            <a:r>
              <a:rPr lang="en-GB" sz="1300">
                <a:solidFill>
                  <a:schemeClr val="tx1"/>
                </a:solidFill>
              </a:rPr>
              <a:t>using Mail merge </a:t>
            </a:r>
            <a:r>
              <a:rPr lang="en-GB" sz="1300" dirty="0">
                <a:solidFill>
                  <a:schemeClr val="tx1"/>
                </a:solidFill>
              </a:rPr>
              <a:t>and did research using </a:t>
            </a:r>
            <a:r>
              <a:rPr lang="en-GB" sz="1300">
                <a:solidFill>
                  <a:schemeClr val="tx1"/>
                </a:solidFill>
              </a:rPr>
              <a:t>the Internet</a:t>
            </a:r>
            <a:endParaRPr lang="en-GB" sz="1300" dirty="0"/>
          </a:p>
        </p:txBody>
      </p:sp>
      <p:sp>
        <p:nvSpPr>
          <p:cNvPr id="14" name="Speech Bubble: Rectangle with Corners Rounded 13">
            <a:extLst>
              <a:ext uri="{FF2B5EF4-FFF2-40B4-BE49-F238E27FC236}">
                <a16:creationId xmlns:a16="http://schemas.microsoft.com/office/drawing/2014/main" id="{452DB0CC-AD21-4BEC-85D1-146BB412FDD1}"/>
              </a:ext>
            </a:extLst>
          </p:cNvPr>
          <p:cNvSpPr/>
          <p:nvPr/>
        </p:nvSpPr>
        <p:spPr>
          <a:xfrm>
            <a:off x="591867" y="1637760"/>
            <a:ext cx="1835104" cy="1390699"/>
          </a:xfrm>
          <a:prstGeom prst="wedgeRoundRectCallout">
            <a:avLst/>
          </a:prstGeom>
          <a:solidFill>
            <a:srgbClr val="FF99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300" dirty="0">
                <a:solidFill>
                  <a:schemeClr val="tx1"/>
                </a:solidFill>
              </a:rPr>
              <a:t>He told us about a gaming convention that he attended and gave us an insight into the life of younger people</a:t>
            </a:r>
            <a:r>
              <a:rPr lang="en-GB" sz="1400" dirty="0">
                <a:solidFill>
                  <a:schemeClr val="tx1"/>
                </a:solidFill>
              </a:rPr>
              <a:t>. </a:t>
            </a:r>
            <a:endParaRPr lang="en-GB" dirty="0"/>
          </a:p>
        </p:txBody>
      </p:sp>
      <p:sp>
        <p:nvSpPr>
          <p:cNvPr id="16" name="Speech Bubble: Rectangle with Corners Rounded 15">
            <a:extLst>
              <a:ext uri="{FF2B5EF4-FFF2-40B4-BE49-F238E27FC236}">
                <a16:creationId xmlns:a16="http://schemas.microsoft.com/office/drawing/2014/main" id="{A23DE2C8-1AE9-4E18-AE64-785C5449A934}"/>
              </a:ext>
            </a:extLst>
          </p:cNvPr>
          <p:cNvSpPr/>
          <p:nvPr/>
        </p:nvSpPr>
        <p:spPr>
          <a:xfrm>
            <a:off x="4200416" y="2333110"/>
            <a:ext cx="1553944" cy="1023712"/>
          </a:xfrm>
          <a:prstGeom prst="wedgeRoundRectCallout">
            <a:avLst/>
          </a:prstGeom>
          <a:solidFill>
            <a:srgbClr val="FF99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300" dirty="0">
                <a:solidFill>
                  <a:schemeClr val="tx1"/>
                </a:solidFill>
              </a:rPr>
              <a:t>Javier was really punctual and easy to work with </a:t>
            </a:r>
            <a:r>
              <a:rPr lang="en-GB" sz="1400" dirty="0">
                <a:solidFill>
                  <a:schemeClr val="tx1"/>
                </a:solidFill>
              </a:rPr>
              <a:t> </a:t>
            </a:r>
            <a:endParaRPr lang="en-GB" dirty="0"/>
          </a:p>
        </p:txBody>
      </p:sp>
      <p:sp>
        <p:nvSpPr>
          <p:cNvPr id="10" name="Rectangle 9">
            <a:extLst>
              <a:ext uri="{FF2B5EF4-FFF2-40B4-BE49-F238E27FC236}">
                <a16:creationId xmlns:a16="http://schemas.microsoft.com/office/drawing/2014/main" id="{E800E9A3-6187-4A27-A6A6-74029D8FCE77}"/>
              </a:ext>
            </a:extLst>
          </p:cNvPr>
          <p:cNvSpPr/>
          <p:nvPr/>
        </p:nvSpPr>
        <p:spPr>
          <a:xfrm>
            <a:off x="1331640" y="99718"/>
            <a:ext cx="5930013" cy="948008"/>
          </a:xfrm>
          <a:prstGeom prst="rect">
            <a:avLst/>
          </a:prstGeom>
          <a:noFill/>
        </p:spPr>
        <p:txBody>
          <a:bodyPr wrap="square" lIns="91440" tIns="45720" rIns="91440" bIns="45720">
            <a:spAutoFit/>
          </a:bodyPr>
          <a:lstStyle/>
          <a:p>
            <a:pPr algn="ctr"/>
            <a:r>
              <a:rPr lang="en-US" sz="5400" b="1" dirty="0">
                <a:ln w="9525">
                  <a:solidFill>
                    <a:schemeClr val="bg1"/>
                  </a:solidFill>
                  <a:prstDash val="solid"/>
                </a:ln>
                <a:solidFill>
                  <a:srgbClr val="CC3399"/>
                </a:solidFill>
                <a:effectLst>
                  <a:outerShdw blurRad="12700" dist="38100" dir="2700000" algn="tl" rotWithShape="0">
                    <a:schemeClr val="bg1">
                      <a:lumMod val="50000"/>
                    </a:schemeClr>
                  </a:outerShdw>
                </a:effectLst>
              </a:rPr>
              <a:t>W</a:t>
            </a:r>
            <a:r>
              <a:rPr lang="en-US" sz="5400" b="1" cap="none" spc="0" dirty="0">
                <a:ln w="9525">
                  <a:solidFill>
                    <a:schemeClr val="bg1"/>
                  </a:solidFill>
                  <a:prstDash val="solid"/>
                </a:ln>
                <a:solidFill>
                  <a:srgbClr val="CC3399"/>
                </a:solidFill>
                <a:effectLst>
                  <a:outerShdw blurRad="12700" dist="38100" dir="2700000" algn="tl" rotWithShape="0">
                    <a:schemeClr val="bg1">
                      <a:lumMod val="50000"/>
                    </a:schemeClr>
                  </a:outerShdw>
                </a:effectLst>
              </a:rPr>
              <a:t>ork experience</a:t>
            </a:r>
          </a:p>
        </p:txBody>
      </p:sp>
    </p:spTree>
    <p:extLst>
      <p:ext uri="{BB962C8B-B14F-4D97-AF65-F5344CB8AC3E}">
        <p14:creationId xmlns:p14="http://schemas.microsoft.com/office/powerpoint/2010/main" val="141142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47B73-8289-4420-8772-6CC21DF14DF4}"/>
              </a:ext>
            </a:extLst>
          </p:cNvPr>
          <p:cNvSpPr>
            <a:spLocks noGrp="1"/>
          </p:cNvSpPr>
          <p:nvPr>
            <p:ph type="title"/>
          </p:nvPr>
        </p:nvSpPr>
        <p:spPr/>
        <p:txBody>
          <a:bodyPr/>
          <a:lstStyle/>
          <a:p>
            <a:r>
              <a:rPr lang="en-GB" dirty="0"/>
              <a:t>For more information:</a:t>
            </a:r>
          </a:p>
        </p:txBody>
      </p:sp>
      <p:sp>
        <p:nvSpPr>
          <p:cNvPr id="3" name="Slide Number Placeholder 2">
            <a:extLst>
              <a:ext uri="{FF2B5EF4-FFF2-40B4-BE49-F238E27FC236}">
                <a16:creationId xmlns:a16="http://schemas.microsoft.com/office/drawing/2014/main" id="{4842E594-B68A-44F7-8198-F5F4F7F6DCEB}"/>
              </a:ext>
            </a:extLst>
          </p:cNvPr>
          <p:cNvSpPr>
            <a:spLocks noGrp="1"/>
          </p:cNvSpPr>
          <p:nvPr>
            <p:ph type="sldNum" sz="quarter" idx="10"/>
          </p:nvPr>
        </p:nvSpPr>
        <p:spPr/>
        <p:txBody>
          <a:bodyPr/>
          <a:lstStyle/>
          <a:p>
            <a:pPr>
              <a:defRPr/>
            </a:pPr>
            <a:fld id="{1F81D305-1516-4AB1-A449-723EE815D6C8}" type="slidenum">
              <a:rPr lang="en-GB" smtClean="0"/>
              <a:pPr>
                <a:defRPr/>
              </a:pPr>
              <a:t>9</a:t>
            </a:fld>
            <a:endParaRPr lang="en-GB"/>
          </a:p>
        </p:txBody>
      </p:sp>
      <p:pic>
        <p:nvPicPr>
          <p:cNvPr id="4" name="Picture 3">
            <a:extLst>
              <a:ext uri="{FF2B5EF4-FFF2-40B4-BE49-F238E27FC236}">
                <a16:creationId xmlns:a16="http://schemas.microsoft.com/office/drawing/2014/main" id="{096C41A4-A994-4661-A89A-D19C11A1CA34}"/>
              </a:ext>
            </a:extLst>
          </p:cNvPr>
          <p:cNvPicPr>
            <a:picLocks noChangeAspect="1"/>
          </p:cNvPicPr>
          <p:nvPr/>
        </p:nvPicPr>
        <p:blipFill rotWithShape="1">
          <a:blip r:embed="rId2"/>
          <a:srcRect l="27951" t="2400" r="27950" b="44401"/>
          <a:stretch/>
        </p:blipFill>
        <p:spPr>
          <a:xfrm>
            <a:off x="2123728" y="1988840"/>
            <a:ext cx="4896544" cy="3322655"/>
          </a:xfrm>
          <a:prstGeom prst="rect">
            <a:avLst/>
          </a:prstGeom>
          <a:effectLst>
            <a:outerShdw blurRad="50800" dist="50800" dir="5400000" algn="ctr" rotWithShape="0">
              <a:schemeClr val="bg1">
                <a:lumMod val="65000"/>
              </a:schemeClr>
            </a:outerShdw>
          </a:effectLst>
          <a:scene3d>
            <a:camera prst="orthographicFront"/>
            <a:lightRig rig="threePt" dir="t"/>
          </a:scene3d>
          <a:sp3d>
            <a:bevelB prst="relaxedInset"/>
          </a:sp3d>
        </p:spPr>
      </p:pic>
    </p:spTree>
    <p:extLst>
      <p:ext uri="{BB962C8B-B14F-4D97-AF65-F5344CB8AC3E}">
        <p14:creationId xmlns:p14="http://schemas.microsoft.com/office/powerpoint/2010/main" val="3798128981"/>
      </p:ext>
    </p:extLst>
  </p:cSld>
  <p:clrMapOvr>
    <a:masterClrMapping/>
  </p:clrMapOvr>
</p:sld>
</file>

<file path=ppt/theme/theme1.xml><?xml version="1.0" encoding="utf-8"?>
<a:theme xmlns:a="http://schemas.openxmlformats.org/drawingml/2006/main" name="PowerPoint Template Corporate Branding v.1.0">
  <a:themeElements>
    <a:clrScheme name="Haringey New 2015">
      <a:dk1>
        <a:srgbClr val="433935"/>
      </a:dk1>
      <a:lt1>
        <a:sysClr val="window" lastClr="FFFFFF"/>
      </a:lt1>
      <a:dk2>
        <a:srgbClr val="DA291C"/>
      </a:dk2>
      <a:lt2>
        <a:srgbClr val="FFFFFF"/>
      </a:lt2>
      <a:accent1>
        <a:srgbClr val="00A499"/>
      </a:accent1>
      <a:accent2>
        <a:srgbClr val="009CDE"/>
      </a:accent2>
      <a:accent3>
        <a:srgbClr val="EF4A81"/>
      </a:accent3>
      <a:accent4>
        <a:srgbClr val="E57200"/>
      </a:accent4>
      <a:accent5>
        <a:srgbClr val="78BE20"/>
      </a:accent5>
      <a:accent6>
        <a:srgbClr val="8246AF"/>
      </a:accent6>
      <a:hlink>
        <a:srgbClr val="0000FF"/>
      </a:hlink>
      <a:folHlink>
        <a:srgbClr val="800080"/>
      </a:folHlink>
    </a:clrScheme>
    <a:fontScheme name="Haringey secondary font">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Corporate Branding v.1.1</Template>
  <TotalTime>12772</TotalTime>
  <Words>828</Words>
  <Application>Microsoft Office PowerPoint</Application>
  <PresentationFormat>On-screen Show (4:3)</PresentationFormat>
  <Paragraphs>108</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HelveticaNeueLT Std</vt:lpstr>
      <vt:lpstr>Times New Roman</vt:lpstr>
      <vt:lpstr>PowerPoint Template Corporate Branding v.1.0</vt:lpstr>
      <vt:lpstr>  Preparing for adulthood </vt:lpstr>
      <vt:lpstr>PowerPoint Presentation</vt:lpstr>
      <vt:lpstr>PowerPoint Presentation</vt:lpstr>
      <vt:lpstr>PowerPoint Presentation</vt:lpstr>
      <vt:lpstr>Listening to you</vt:lpstr>
      <vt:lpstr>Next steps</vt:lpstr>
      <vt:lpstr>PowerPoint Presentation</vt:lpstr>
      <vt:lpstr>PowerPoint Presentation</vt:lpstr>
      <vt:lpstr>For more information:</vt:lpstr>
      <vt:lpstr>Questions:</vt:lpstr>
    </vt:vector>
  </TitlesOfParts>
  <Company>Haringey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Kidson Marc</dc:creator>
  <cp:lastModifiedBy>Monk-Meyer Vikki</cp:lastModifiedBy>
  <cp:revision>609</cp:revision>
  <cp:lastPrinted>2019-03-19T17:44:52Z</cp:lastPrinted>
  <dcterms:created xsi:type="dcterms:W3CDTF">2017-09-27T07:57:09Z</dcterms:created>
  <dcterms:modified xsi:type="dcterms:W3CDTF">2019-11-14T12:03:17Z</dcterms:modified>
</cp:coreProperties>
</file>