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11" r:id="rId2"/>
    <p:sldId id="257" r:id="rId3"/>
    <p:sldId id="273" r:id="rId4"/>
    <p:sldId id="266" r:id="rId5"/>
    <p:sldId id="272" r:id="rId6"/>
    <p:sldId id="271" r:id="rId7"/>
    <p:sldId id="276" r:id="rId8"/>
    <p:sldId id="277" r:id="rId9"/>
    <p:sldId id="280" r:id="rId10"/>
    <p:sldId id="293" r:id="rId11"/>
    <p:sldId id="279" r:id="rId12"/>
    <p:sldId id="281" r:id="rId13"/>
    <p:sldId id="294" r:id="rId14"/>
    <p:sldId id="283" r:id="rId15"/>
    <p:sldId id="261" r:id="rId16"/>
    <p:sldId id="278" r:id="rId17"/>
    <p:sldId id="295" r:id="rId18"/>
    <p:sldId id="284" r:id="rId19"/>
    <p:sldId id="306" r:id="rId20"/>
    <p:sldId id="307" r:id="rId21"/>
    <p:sldId id="308" r:id="rId22"/>
    <p:sldId id="309" r:id="rId23"/>
    <p:sldId id="310" r:id="rId24"/>
    <p:sldId id="302" r:id="rId25"/>
    <p:sldId id="304" r:id="rId26"/>
    <p:sldId id="305" r:id="rId27"/>
    <p:sldId id="285" r:id="rId28"/>
    <p:sldId id="289" r:id="rId29"/>
    <p:sldId id="29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59"/>
    <a:srgbClr val="FFDC09"/>
    <a:srgbClr val="2200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73" autoAdjust="0"/>
  </p:normalViewPr>
  <p:slideViewPr>
    <p:cSldViewPr snapToGrid="0" snapToObjects="1">
      <p:cViewPr varScale="1">
        <p:scale>
          <a:sx n="75" d="100"/>
          <a:sy n="75" d="100"/>
        </p:scale>
        <p:origin x="25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3EAB4-98B5-4557-B344-EBE3B90A4D84}" type="datetimeFigureOut">
              <a:rPr lang="en-GB" smtClean="0"/>
              <a:t>15/10/2015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8FD00-9D7C-469E-90F5-319DC47252A4}" type="slidenum">
              <a:rPr lang="en-GB" smtClean="0"/>
              <a:t>‹#›</a:t>
            </a:fld>
            <a:endParaRPr lang="en-GB" dirty="0"/>
          </a:p>
        </p:txBody>
      </p:sp>
    </p:spTree>
    <p:extLst>
      <p:ext uri="{BB962C8B-B14F-4D97-AF65-F5344CB8AC3E}">
        <p14:creationId xmlns:p14="http://schemas.microsoft.com/office/powerpoint/2010/main" val="236131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12</a:t>
            </a:fld>
            <a:endParaRPr lang="en-GB" dirty="0"/>
          </a:p>
        </p:txBody>
      </p:sp>
    </p:spTree>
    <p:extLst>
      <p:ext uri="{BB962C8B-B14F-4D97-AF65-F5344CB8AC3E}">
        <p14:creationId xmlns:p14="http://schemas.microsoft.com/office/powerpoint/2010/main" val="355353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24</a:t>
            </a:fld>
            <a:endParaRPr lang="en-GB" dirty="0"/>
          </a:p>
        </p:txBody>
      </p:sp>
    </p:spTree>
    <p:extLst>
      <p:ext uri="{BB962C8B-B14F-4D97-AF65-F5344CB8AC3E}">
        <p14:creationId xmlns:p14="http://schemas.microsoft.com/office/powerpoint/2010/main" val="3044592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bullet point not sheet </a:t>
            </a:r>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25</a:t>
            </a:fld>
            <a:endParaRPr lang="en-GB" dirty="0"/>
          </a:p>
        </p:txBody>
      </p:sp>
    </p:spTree>
    <p:extLst>
      <p:ext uri="{BB962C8B-B14F-4D97-AF65-F5344CB8AC3E}">
        <p14:creationId xmlns:p14="http://schemas.microsoft.com/office/powerpoint/2010/main" val="304459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free entitlement to be most effective it must be restricted to childcare arrangements that enable parents to take up paid work or to continue in paid work. 11</a:t>
            </a:r>
          </a:p>
          <a:p>
            <a:r>
              <a:rPr lang="en-GB" dirty="0" smtClean="0"/>
              <a:t>To align with Tax-Free Childcare, the government intends to introduce a ‘main reason test’ through regulations that will seek to ensure that parents take up the additional hours of free childcare for the purposes of supporting their employment. This for example could be to cover commuting time, or to pay for childcare in blocks of time or sessions, that puts them in a position to work.</a:t>
            </a:r>
          </a:p>
          <a:p>
            <a:r>
              <a:rPr lang="en-GB" dirty="0" smtClean="0"/>
              <a:t>Grace period</a:t>
            </a:r>
          </a:p>
          <a:p>
            <a:r>
              <a:rPr lang="en-GB" dirty="0" smtClean="0"/>
              <a:t>The government believes it is right to ensure that there will be a short grace period for families whose circumstances change. This will give parents the opportunity to regain employment and will also give providers certainty that if they offer a place under the new entitlement they will not lose that place immediately if a parent's circumstances change.</a:t>
            </a:r>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13</a:t>
            </a:fld>
            <a:endParaRPr lang="en-GB" dirty="0"/>
          </a:p>
        </p:txBody>
      </p:sp>
    </p:spTree>
    <p:extLst>
      <p:ext uri="{BB962C8B-B14F-4D97-AF65-F5344CB8AC3E}">
        <p14:creationId xmlns:p14="http://schemas.microsoft.com/office/powerpoint/2010/main" val="355353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would not </a:t>
            </a:r>
          </a:p>
          <a:p>
            <a:r>
              <a:rPr lang="en-GB" dirty="0" smtClean="0"/>
              <a:t>6% not sure </a:t>
            </a:r>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14</a:t>
            </a:fld>
            <a:endParaRPr lang="en-GB" dirty="0"/>
          </a:p>
        </p:txBody>
      </p:sp>
    </p:spTree>
    <p:extLst>
      <p:ext uri="{BB962C8B-B14F-4D97-AF65-F5344CB8AC3E}">
        <p14:creationId xmlns:p14="http://schemas.microsoft.com/office/powerpoint/2010/main" val="69162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15</a:t>
            </a:fld>
            <a:endParaRPr lang="en-GB" dirty="0"/>
          </a:p>
        </p:txBody>
      </p:sp>
    </p:spTree>
    <p:extLst>
      <p:ext uri="{BB962C8B-B14F-4D97-AF65-F5344CB8AC3E}">
        <p14:creationId xmlns:p14="http://schemas.microsoft.com/office/powerpoint/2010/main" val="69162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16</a:t>
            </a:fld>
            <a:endParaRPr lang="en-GB" dirty="0"/>
          </a:p>
        </p:txBody>
      </p:sp>
    </p:spTree>
    <p:extLst>
      <p:ext uri="{BB962C8B-B14F-4D97-AF65-F5344CB8AC3E}">
        <p14:creationId xmlns:p14="http://schemas.microsoft.com/office/powerpoint/2010/main" val="160361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19</a:t>
            </a:fld>
            <a:endParaRPr lang="en-GB" dirty="0"/>
          </a:p>
        </p:txBody>
      </p:sp>
    </p:spTree>
    <p:extLst>
      <p:ext uri="{BB962C8B-B14F-4D97-AF65-F5344CB8AC3E}">
        <p14:creationId xmlns:p14="http://schemas.microsoft.com/office/powerpoint/2010/main" val="69162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20</a:t>
            </a:fld>
            <a:endParaRPr lang="en-GB" dirty="0"/>
          </a:p>
        </p:txBody>
      </p:sp>
    </p:spTree>
    <p:extLst>
      <p:ext uri="{BB962C8B-B14F-4D97-AF65-F5344CB8AC3E}">
        <p14:creationId xmlns:p14="http://schemas.microsoft.com/office/powerpoint/2010/main" val="69162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21</a:t>
            </a:fld>
            <a:endParaRPr lang="en-GB" dirty="0"/>
          </a:p>
        </p:txBody>
      </p:sp>
    </p:spTree>
    <p:extLst>
      <p:ext uri="{BB962C8B-B14F-4D97-AF65-F5344CB8AC3E}">
        <p14:creationId xmlns:p14="http://schemas.microsoft.com/office/powerpoint/2010/main" val="69162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22</a:t>
            </a:fld>
            <a:endParaRPr lang="en-GB" dirty="0"/>
          </a:p>
        </p:txBody>
      </p:sp>
    </p:spTree>
    <p:extLst>
      <p:ext uri="{BB962C8B-B14F-4D97-AF65-F5344CB8AC3E}">
        <p14:creationId xmlns:p14="http://schemas.microsoft.com/office/powerpoint/2010/main" val="69162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310504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153076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173021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236636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153623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362443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9014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329194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114217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283486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996DAA-0F4D-BA4A-942B-85D7E0858041}"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3B1306-FBC4-CC44-B668-786447724A3C}" type="slidenum">
              <a:rPr lang="en-US" smtClean="0"/>
              <a:t>‹#›</a:t>
            </a:fld>
            <a:endParaRPr lang="en-US" dirty="0"/>
          </a:p>
        </p:txBody>
      </p:sp>
    </p:spTree>
    <p:extLst>
      <p:ext uri="{BB962C8B-B14F-4D97-AF65-F5344CB8AC3E}">
        <p14:creationId xmlns:p14="http://schemas.microsoft.com/office/powerpoint/2010/main" val="81312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6DAA-0F4D-BA4A-942B-85D7E0858041}" type="datetimeFigureOut">
              <a:rPr lang="en-US" smtClean="0"/>
              <a:t>10/15/2015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B1306-FBC4-CC44-B668-786447724A3C}" type="slidenum">
              <a:rPr lang="en-US" smtClean="0"/>
              <a:t>‹#›</a:t>
            </a:fld>
            <a:endParaRPr lang="en-US" dirty="0"/>
          </a:p>
        </p:txBody>
      </p:sp>
    </p:spTree>
    <p:extLst>
      <p:ext uri="{BB962C8B-B14F-4D97-AF65-F5344CB8AC3E}">
        <p14:creationId xmlns:p14="http://schemas.microsoft.com/office/powerpoint/2010/main" val="227762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65818"/>
            <a:ext cx="9144000" cy="4307123"/>
          </a:xfrm>
          <a:prstGeom prst="rect">
            <a:avLst/>
          </a:prstGeom>
        </p:spPr>
      </p:pic>
      <p:sp>
        <p:nvSpPr>
          <p:cNvPr id="2" name="TextBox 1"/>
          <p:cNvSpPr txBox="1"/>
          <p:nvPr/>
        </p:nvSpPr>
        <p:spPr>
          <a:xfrm>
            <a:off x="2170444" y="3665102"/>
            <a:ext cx="4871441" cy="1815882"/>
          </a:xfrm>
          <a:prstGeom prst="rect">
            <a:avLst/>
          </a:prstGeom>
          <a:noFill/>
        </p:spPr>
        <p:txBody>
          <a:bodyPr wrap="square" rtlCol="0">
            <a:spAutoFit/>
          </a:bodyPr>
          <a:lstStyle/>
          <a:p>
            <a:pPr algn="ctr"/>
            <a:r>
              <a:rPr lang="en-US" sz="2800" dirty="0" smtClean="0">
                <a:solidFill>
                  <a:srgbClr val="220036"/>
                </a:solidFill>
              </a:rPr>
              <a:t>Implementing 30 hours of free childcare for families in </a:t>
            </a:r>
            <a:r>
              <a:rPr lang="en-US" sz="2800" dirty="0" err="1" smtClean="0">
                <a:solidFill>
                  <a:srgbClr val="220036"/>
                </a:solidFill>
              </a:rPr>
              <a:t>Haringey</a:t>
            </a:r>
            <a:endParaRPr lang="en-US" sz="2800" dirty="0" smtClean="0">
              <a:solidFill>
                <a:srgbClr val="220036"/>
              </a:solidFill>
            </a:endParaRPr>
          </a:p>
          <a:p>
            <a:pPr algn="ctr"/>
            <a:r>
              <a:rPr lang="en-US" sz="2800" dirty="0" smtClean="0">
                <a:solidFill>
                  <a:srgbClr val="220036"/>
                </a:solidFill>
              </a:rPr>
              <a:t>A consultation event</a:t>
            </a:r>
            <a:endParaRPr lang="en-US" sz="2800" dirty="0">
              <a:solidFill>
                <a:srgbClr val="220036"/>
              </a:solidFill>
            </a:endParaRPr>
          </a:p>
        </p:txBody>
      </p:sp>
    </p:spTree>
    <p:extLst>
      <p:ext uri="{BB962C8B-B14F-4D97-AF65-F5344CB8AC3E}">
        <p14:creationId xmlns:p14="http://schemas.microsoft.com/office/powerpoint/2010/main" val="3674498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4216539"/>
          </a:xfrm>
          <a:prstGeom prst="rect">
            <a:avLst/>
          </a:prstGeom>
          <a:noFill/>
        </p:spPr>
        <p:txBody>
          <a:bodyPr wrap="square" rtlCol="0">
            <a:spAutoFit/>
          </a:bodyPr>
          <a:lstStyle/>
          <a:p>
            <a:r>
              <a:rPr lang="sv-SE" sz="4800" dirty="0" smtClean="0">
                <a:solidFill>
                  <a:srgbClr val="EA0059"/>
                </a:solidFill>
              </a:rPr>
              <a:t>Eligibility contd.. </a:t>
            </a:r>
            <a:endParaRPr lang="sv-SE" sz="3600" dirty="0" smtClean="0">
              <a:solidFill>
                <a:srgbClr val="EA0059"/>
              </a:solidFill>
            </a:endParaRPr>
          </a:p>
          <a:p>
            <a:pPr>
              <a:buClr>
                <a:srgbClr val="EA0059"/>
              </a:buClr>
            </a:pPr>
            <a:endParaRPr lang="en-GB" sz="2400" dirty="0"/>
          </a:p>
          <a:p>
            <a:pPr>
              <a:buClr>
                <a:srgbClr val="EA0059"/>
              </a:buClr>
            </a:pPr>
            <a:r>
              <a:rPr lang="en-GB" sz="2800" dirty="0" smtClean="0"/>
              <a:t>Both </a:t>
            </a:r>
            <a:r>
              <a:rPr lang="en-GB" sz="2800" dirty="0"/>
              <a:t>parents are employed but one or both </a:t>
            </a:r>
            <a:r>
              <a:rPr lang="en-GB" sz="2800" dirty="0" smtClean="0"/>
              <a:t>parents </a:t>
            </a:r>
            <a:r>
              <a:rPr lang="en-GB" sz="2800" dirty="0" smtClean="0"/>
              <a:t>are</a:t>
            </a:r>
            <a:r>
              <a:rPr lang="en-GB" sz="2800" dirty="0" smtClean="0"/>
              <a:t> </a:t>
            </a:r>
            <a:r>
              <a:rPr lang="en-GB" sz="2800" dirty="0"/>
              <a:t>temporarily away from the workplace </a:t>
            </a:r>
            <a:r>
              <a:rPr lang="en-GB" sz="2800" dirty="0" smtClean="0"/>
              <a:t>on:</a:t>
            </a:r>
          </a:p>
          <a:p>
            <a:pPr>
              <a:buClr>
                <a:srgbClr val="EA0059"/>
              </a:buClr>
            </a:pPr>
            <a:endParaRPr lang="en-GB" sz="2800" dirty="0" smtClean="0"/>
          </a:p>
          <a:p>
            <a:pPr marL="342900" indent="-342900">
              <a:buClr>
                <a:srgbClr val="EA0059"/>
              </a:buClr>
              <a:buFont typeface="Wingdings" panose="05000000000000000000" pitchFamily="2" charset="2"/>
              <a:buChar char="§"/>
            </a:pPr>
            <a:r>
              <a:rPr lang="en-GB" sz="2800" dirty="0" smtClean="0"/>
              <a:t>parental</a:t>
            </a:r>
            <a:r>
              <a:rPr lang="en-GB" sz="2800" dirty="0"/>
              <a:t>, maternity or paternity </a:t>
            </a:r>
            <a:r>
              <a:rPr lang="en-GB" sz="2800" dirty="0" smtClean="0"/>
              <a:t>leave</a:t>
            </a:r>
            <a:endParaRPr lang="en-GB" sz="2800" dirty="0" smtClean="0"/>
          </a:p>
          <a:p>
            <a:pPr marL="342900" indent="-342900">
              <a:buClr>
                <a:srgbClr val="EA0059"/>
              </a:buClr>
              <a:buFont typeface="Wingdings" panose="05000000000000000000" pitchFamily="2" charset="2"/>
              <a:buChar char="§"/>
            </a:pPr>
            <a:r>
              <a:rPr lang="en-GB" sz="2800" dirty="0" smtClean="0"/>
              <a:t>adoption leave</a:t>
            </a:r>
            <a:endParaRPr lang="en-GB" sz="2800" dirty="0"/>
          </a:p>
          <a:p>
            <a:pPr marL="342900" indent="-342900">
              <a:buClr>
                <a:srgbClr val="EA0059"/>
              </a:buClr>
              <a:buFont typeface="Wingdings" panose="05000000000000000000" pitchFamily="2" charset="2"/>
              <a:buChar char="§"/>
            </a:pPr>
            <a:r>
              <a:rPr lang="en-GB" sz="2800" dirty="0" smtClean="0"/>
              <a:t>on </a:t>
            </a:r>
            <a:r>
              <a:rPr lang="en-GB" sz="2800" dirty="0"/>
              <a:t>statutory sick </a:t>
            </a:r>
            <a:r>
              <a:rPr lang="en-GB" sz="2800" dirty="0" smtClean="0"/>
              <a:t>pay</a:t>
            </a:r>
            <a:endParaRPr lang="en-US" sz="2800" dirty="0"/>
          </a:p>
        </p:txBody>
      </p:sp>
      <p:pic>
        <p:nvPicPr>
          <p:cNvPr id="2" name="Picture 1"/>
          <p:cNvPicPr>
            <a:picLocks noChangeAspect="1"/>
          </p:cNvPicPr>
          <p:nvPr/>
        </p:nvPicPr>
        <p:blipFill>
          <a:blip r:embed="rId2"/>
          <a:stretch>
            <a:fillRect/>
          </a:stretch>
        </p:blipFill>
        <p:spPr>
          <a:xfrm>
            <a:off x="-8467" y="5672471"/>
            <a:ext cx="9180000" cy="1210930"/>
          </a:xfrm>
          <a:prstGeom prst="rect">
            <a:avLst/>
          </a:prstGeom>
        </p:spPr>
      </p:pic>
    </p:spTree>
    <p:extLst>
      <p:ext uri="{BB962C8B-B14F-4D97-AF65-F5344CB8AC3E}">
        <p14:creationId xmlns:p14="http://schemas.microsoft.com/office/powerpoint/2010/main" val="4261525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4770537"/>
          </a:xfrm>
          <a:prstGeom prst="rect">
            <a:avLst/>
          </a:prstGeom>
          <a:noFill/>
        </p:spPr>
        <p:txBody>
          <a:bodyPr wrap="square" rtlCol="0">
            <a:spAutoFit/>
          </a:bodyPr>
          <a:lstStyle/>
          <a:p>
            <a:r>
              <a:rPr lang="sv-SE" sz="4800" dirty="0" smtClean="0">
                <a:solidFill>
                  <a:srgbClr val="EA0059"/>
                </a:solidFill>
              </a:rPr>
              <a:t>Eligibility contd</a:t>
            </a:r>
            <a:r>
              <a:rPr lang="sv-SE" sz="4800" dirty="0" smtClean="0">
                <a:solidFill>
                  <a:srgbClr val="EA0059"/>
                </a:solidFill>
              </a:rPr>
              <a:t>...</a:t>
            </a:r>
            <a:endParaRPr lang="sv-SE" sz="4800" dirty="0" smtClean="0">
              <a:solidFill>
                <a:srgbClr val="EA0059"/>
              </a:solidFill>
            </a:endParaRPr>
          </a:p>
          <a:p>
            <a:endParaRPr lang="sv-SE" sz="3600" b="1" dirty="0" smtClean="0">
              <a:solidFill>
                <a:srgbClr val="EA0059"/>
              </a:solidFill>
            </a:endParaRPr>
          </a:p>
          <a:p>
            <a:pPr marL="342900" indent="-342900">
              <a:buClr>
                <a:srgbClr val="EA0059"/>
              </a:buClr>
              <a:buFont typeface="Wingdings" panose="05000000000000000000" pitchFamily="2" charset="2"/>
              <a:buChar char="§"/>
            </a:pPr>
            <a:r>
              <a:rPr lang="en-GB" sz="2400" dirty="0"/>
              <a:t>O</a:t>
            </a:r>
            <a:r>
              <a:rPr lang="en-GB" sz="2400" dirty="0" smtClean="0"/>
              <a:t>ne </a:t>
            </a:r>
            <a:r>
              <a:rPr lang="en-GB" sz="2400" dirty="0"/>
              <a:t>parent is employed and one </a:t>
            </a:r>
            <a:r>
              <a:rPr lang="en-GB" sz="2400" dirty="0" smtClean="0"/>
              <a:t>parent </a:t>
            </a:r>
            <a:r>
              <a:rPr lang="en-GB" sz="2400" dirty="0"/>
              <a:t>has substantial caring responsibilities (based on specific benefits received for caring</a:t>
            </a:r>
            <a:r>
              <a:rPr lang="en-GB" sz="2400" dirty="0" smtClean="0"/>
              <a:t>)</a:t>
            </a:r>
            <a:endParaRPr lang="en-GB" sz="2400" dirty="0"/>
          </a:p>
          <a:p>
            <a:pPr marL="342900" indent="-342900">
              <a:buClr>
                <a:srgbClr val="EA0059"/>
              </a:buClr>
              <a:buFont typeface="Wingdings" panose="05000000000000000000" pitchFamily="2" charset="2"/>
              <a:buChar char="§"/>
            </a:pPr>
            <a:r>
              <a:rPr lang="en-GB" sz="2400" dirty="0"/>
              <a:t>O</a:t>
            </a:r>
            <a:r>
              <a:rPr lang="en-GB" sz="2400" dirty="0" smtClean="0"/>
              <a:t>ne </a:t>
            </a:r>
            <a:r>
              <a:rPr lang="en-GB" sz="2400" dirty="0"/>
              <a:t>parent is </a:t>
            </a:r>
            <a:r>
              <a:rPr lang="en-GB" sz="2400" dirty="0" smtClean="0"/>
              <a:t>employed and </a:t>
            </a:r>
            <a:r>
              <a:rPr lang="en-GB" sz="2400" dirty="0"/>
              <a:t>one parent is disabled or incapacitated (based on specific benefits) </a:t>
            </a:r>
          </a:p>
          <a:p>
            <a:pPr marL="342900" indent="-342900">
              <a:buClr>
                <a:srgbClr val="EA0059"/>
              </a:buClr>
              <a:buFont typeface="Wingdings" panose="05000000000000000000" pitchFamily="2" charset="2"/>
              <a:buChar char="§"/>
            </a:pPr>
            <a:r>
              <a:rPr lang="en-GB" sz="2400" dirty="0"/>
              <a:t>Parents who are studying will not qualify for the new entitlement, unless they meet the criteria outlined above</a:t>
            </a:r>
            <a:endParaRPr lang="en-GB" sz="2400" dirty="0" smtClean="0"/>
          </a:p>
          <a:p>
            <a:pPr>
              <a:buClr>
                <a:srgbClr val="EA0059"/>
              </a:buClr>
            </a:pPr>
            <a:endParaRPr lang="en-US" sz="2800" dirty="0"/>
          </a:p>
        </p:txBody>
      </p:sp>
      <p:pic>
        <p:nvPicPr>
          <p:cNvPr id="2" name="Picture 1"/>
          <p:cNvPicPr>
            <a:picLocks noChangeAspect="1"/>
          </p:cNvPicPr>
          <p:nvPr/>
        </p:nvPicPr>
        <p:blipFill>
          <a:blip r:embed="rId2"/>
          <a:stretch>
            <a:fillRect/>
          </a:stretch>
        </p:blipFill>
        <p:spPr>
          <a:xfrm>
            <a:off x="-8467" y="5672471"/>
            <a:ext cx="9180000" cy="1210930"/>
          </a:xfrm>
          <a:prstGeom prst="rect">
            <a:avLst/>
          </a:prstGeom>
        </p:spPr>
      </p:pic>
    </p:spTree>
    <p:extLst>
      <p:ext uri="{BB962C8B-B14F-4D97-AF65-F5344CB8AC3E}">
        <p14:creationId xmlns:p14="http://schemas.microsoft.com/office/powerpoint/2010/main" val="114119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4031873"/>
          </a:xfrm>
          <a:prstGeom prst="rect">
            <a:avLst/>
          </a:prstGeom>
          <a:noFill/>
        </p:spPr>
        <p:txBody>
          <a:bodyPr wrap="square" rtlCol="0">
            <a:spAutoFit/>
          </a:bodyPr>
          <a:lstStyle/>
          <a:p>
            <a:r>
              <a:rPr lang="sv-SE" sz="4800" dirty="0" smtClean="0">
                <a:solidFill>
                  <a:srgbClr val="EA0059"/>
                </a:solidFill>
              </a:rPr>
              <a:t>Eligibility contd</a:t>
            </a:r>
            <a:r>
              <a:rPr lang="sv-SE" sz="4800" dirty="0" smtClean="0">
                <a:solidFill>
                  <a:srgbClr val="EA0059"/>
                </a:solidFill>
              </a:rPr>
              <a:t>...</a:t>
            </a:r>
            <a:endParaRPr lang="sv-SE" sz="4800" dirty="0" smtClean="0">
              <a:solidFill>
                <a:srgbClr val="EA0059"/>
              </a:solidFill>
            </a:endParaRPr>
          </a:p>
          <a:p>
            <a:endParaRPr lang="sv-SE" sz="3600" b="1" dirty="0" smtClean="0">
              <a:solidFill>
                <a:srgbClr val="EA0059"/>
              </a:solidFill>
            </a:endParaRPr>
          </a:p>
          <a:p>
            <a:pPr marL="342900" indent="-342900">
              <a:buClr>
                <a:srgbClr val="EA0059"/>
              </a:buClr>
              <a:buFont typeface="Wingdings" panose="05000000000000000000" pitchFamily="2" charset="2"/>
              <a:buChar char="§"/>
            </a:pPr>
            <a:r>
              <a:rPr lang="en-GB" sz="2400" dirty="0" smtClean="0"/>
              <a:t>Where </a:t>
            </a:r>
            <a:r>
              <a:rPr lang="en-GB" sz="2400" dirty="0"/>
              <a:t>grandparents or other family </a:t>
            </a:r>
            <a:r>
              <a:rPr lang="en-GB" sz="2400" dirty="0" smtClean="0"/>
              <a:t>members </a:t>
            </a:r>
            <a:r>
              <a:rPr lang="en-GB" sz="2400" dirty="0"/>
              <a:t>have parental responsibility for a child aged three or four and they meet the eligibility criteria set out above, the child will have access to the extended free entitlement</a:t>
            </a:r>
            <a:r>
              <a:rPr lang="en-GB" sz="2400" dirty="0" smtClean="0"/>
              <a:t>.</a:t>
            </a:r>
          </a:p>
          <a:p>
            <a:pPr marL="342900" indent="-342900">
              <a:buClr>
                <a:srgbClr val="EA0059"/>
              </a:buClr>
              <a:buFont typeface="Wingdings" panose="05000000000000000000" pitchFamily="2" charset="2"/>
              <a:buChar char="§"/>
            </a:pPr>
            <a:endParaRPr lang="en-GB" sz="2400" dirty="0"/>
          </a:p>
          <a:p>
            <a:pPr marL="342900" indent="-342900">
              <a:buClr>
                <a:srgbClr val="EA0059"/>
              </a:buClr>
              <a:buFont typeface="Wingdings" panose="05000000000000000000" pitchFamily="2" charset="2"/>
              <a:buChar char="§"/>
            </a:pPr>
            <a:endParaRPr lang="en-GB" sz="2400" dirty="0" smtClean="0"/>
          </a:p>
          <a:p>
            <a:pPr marL="342900" indent="-342900">
              <a:buClr>
                <a:srgbClr val="EA0059"/>
              </a:buClr>
              <a:buFont typeface="Wingdings" panose="05000000000000000000" pitchFamily="2" charset="2"/>
              <a:buChar char="§"/>
            </a:pPr>
            <a:endParaRPr lang="en-US" sz="2800" dirty="0"/>
          </a:p>
        </p:txBody>
      </p:sp>
      <p:pic>
        <p:nvPicPr>
          <p:cNvPr id="2" name="Picture 1"/>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575823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4770537"/>
          </a:xfrm>
          <a:prstGeom prst="rect">
            <a:avLst/>
          </a:prstGeom>
          <a:noFill/>
        </p:spPr>
        <p:txBody>
          <a:bodyPr wrap="square" rtlCol="0">
            <a:spAutoFit/>
          </a:bodyPr>
          <a:lstStyle/>
          <a:p>
            <a:r>
              <a:rPr lang="sv-SE" sz="4800" dirty="0" smtClean="0">
                <a:solidFill>
                  <a:srgbClr val="EA0059"/>
                </a:solidFill>
              </a:rPr>
              <a:t>Other eligibility related information...</a:t>
            </a:r>
          </a:p>
          <a:p>
            <a:endParaRPr lang="sv-SE" sz="3600" b="1" dirty="0" smtClean="0">
              <a:solidFill>
                <a:srgbClr val="EA0059"/>
              </a:solidFill>
            </a:endParaRPr>
          </a:p>
          <a:p>
            <a:pPr marL="342900" indent="-342900">
              <a:buClr>
                <a:srgbClr val="EA0059"/>
              </a:buClr>
              <a:buFont typeface="Wingdings" panose="05000000000000000000" pitchFamily="2" charset="2"/>
              <a:buChar char="§"/>
            </a:pPr>
            <a:r>
              <a:rPr lang="en-GB" sz="2400" dirty="0" smtClean="0"/>
              <a:t>Does not include four year olds in reception class</a:t>
            </a:r>
          </a:p>
          <a:p>
            <a:pPr marL="342900" indent="-342900">
              <a:buClr>
                <a:srgbClr val="EA0059"/>
              </a:buClr>
              <a:buFont typeface="Wingdings" panose="05000000000000000000" pitchFamily="2" charset="2"/>
              <a:buChar char="§"/>
            </a:pPr>
            <a:r>
              <a:rPr lang="en-GB" sz="2400" dirty="0" smtClean="0"/>
              <a:t>A </a:t>
            </a:r>
            <a:r>
              <a:rPr lang="en-GB" sz="2400" dirty="0"/>
              <a:t>‘main reason test’</a:t>
            </a:r>
          </a:p>
          <a:p>
            <a:pPr marL="342900" indent="-342900">
              <a:buClr>
                <a:srgbClr val="EA0059"/>
              </a:buClr>
              <a:buFont typeface="Wingdings" panose="05000000000000000000" pitchFamily="2" charset="2"/>
              <a:buChar char="§"/>
            </a:pPr>
            <a:r>
              <a:rPr lang="en-GB" sz="2400" dirty="0"/>
              <a:t>Grace </a:t>
            </a:r>
            <a:r>
              <a:rPr lang="en-GB" sz="2400" dirty="0" smtClean="0"/>
              <a:t>period</a:t>
            </a:r>
          </a:p>
          <a:p>
            <a:pPr marL="342900" indent="-342900">
              <a:buClr>
                <a:srgbClr val="EA0059"/>
              </a:buClr>
              <a:buFont typeface="Wingdings" panose="05000000000000000000" pitchFamily="2" charset="2"/>
              <a:buChar char="§"/>
            </a:pPr>
            <a:r>
              <a:rPr lang="en-GB" sz="2400" dirty="0" smtClean="0"/>
              <a:t>An appeals process </a:t>
            </a:r>
            <a:endParaRPr lang="en-GB" sz="2400" dirty="0"/>
          </a:p>
          <a:p>
            <a:pPr marL="342900" indent="-342900">
              <a:buClr>
                <a:srgbClr val="EA0059"/>
              </a:buClr>
              <a:buFont typeface="Wingdings" panose="05000000000000000000" pitchFamily="2" charset="2"/>
              <a:buChar char="§"/>
            </a:pPr>
            <a:endParaRPr lang="en-GB" sz="2400" dirty="0"/>
          </a:p>
          <a:p>
            <a:pPr marL="342900" indent="-342900">
              <a:buClr>
                <a:srgbClr val="EA0059"/>
              </a:buClr>
              <a:buFont typeface="Wingdings" panose="05000000000000000000" pitchFamily="2" charset="2"/>
              <a:buChar char="§"/>
            </a:pPr>
            <a:endParaRPr lang="en-GB" sz="2400" dirty="0" smtClean="0"/>
          </a:p>
          <a:p>
            <a:pPr marL="342900" indent="-342900">
              <a:buClr>
                <a:srgbClr val="EA0059"/>
              </a:buClr>
              <a:buFont typeface="Wingdings" panose="05000000000000000000" pitchFamily="2" charset="2"/>
              <a:buChar char="§"/>
            </a:pPr>
            <a:endParaRPr lang="en-US" sz="2800" dirty="0"/>
          </a:p>
        </p:txBody>
      </p:sp>
      <p:pic>
        <p:nvPicPr>
          <p:cNvPr id="2" name="Picture 1"/>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2982623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115" y="338560"/>
            <a:ext cx="9269915" cy="6544840"/>
          </a:xfrm>
          <a:prstGeom prst="rect">
            <a:avLst/>
          </a:prstGeom>
        </p:spPr>
      </p:pic>
      <p:sp>
        <p:nvSpPr>
          <p:cNvPr id="3" name="TextBox 2"/>
          <p:cNvSpPr txBox="1"/>
          <p:nvPr/>
        </p:nvSpPr>
        <p:spPr>
          <a:xfrm>
            <a:off x="5554133" y="996063"/>
            <a:ext cx="2994076" cy="4524315"/>
          </a:xfrm>
          <a:prstGeom prst="rect">
            <a:avLst/>
          </a:prstGeom>
          <a:noFill/>
        </p:spPr>
        <p:txBody>
          <a:bodyPr wrap="square" rtlCol="0">
            <a:spAutoFit/>
          </a:bodyPr>
          <a:lstStyle/>
          <a:p>
            <a:r>
              <a:rPr lang="sv-SE" sz="3600" dirty="0" smtClean="0">
                <a:solidFill>
                  <a:srgbClr val="EA0059"/>
                </a:solidFill>
              </a:rPr>
              <a:t>Of parents in DfE online survey said they would increase their </a:t>
            </a:r>
            <a:r>
              <a:rPr lang="sv-SE" sz="3600" dirty="0" smtClean="0">
                <a:solidFill>
                  <a:srgbClr val="EA0059"/>
                </a:solidFill>
              </a:rPr>
              <a:t>hours if the 30 </a:t>
            </a:r>
            <a:r>
              <a:rPr lang="sv-SE" sz="3600" dirty="0" smtClean="0">
                <a:solidFill>
                  <a:srgbClr val="EA0059"/>
                </a:solidFill>
              </a:rPr>
              <a:t>hours was  avaiable now </a:t>
            </a:r>
            <a:endParaRPr lang="pt-BR" sz="1600" dirty="0">
              <a:solidFill>
                <a:srgbClr val="220036"/>
              </a:solidFill>
            </a:endParaRPr>
          </a:p>
        </p:txBody>
      </p:sp>
      <p:sp>
        <p:nvSpPr>
          <p:cNvPr id="5" name="TextBox 4"/>
          <p:cNvSpPr txBox="1"/>
          <p:nvPr/>
        </p:nvSpPr>
        <p:spPr>
          <a:xfrm>
            <a:off x="474132" y="1733921"/>
            <a:ext cx="4842933" cy="2246769"/>
          </a:xfrm>
          <a:prstGeom prst="rect">
            <a:avLst/>
          </a:prstGeom>
          <a:noFill/>
        </p:spPr>
        <p:txBody>
          <a:bodyPr wrap="square" rtlCol="0">
            <a:spAutoFit/>
          </a:bodyPr>
          <a:lstStyle/>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p:txBody>
      </p:sp>
      <p:sp>
        <p:nvSpPr>
          <p:cNvPr id="2" name="TextBox 1"/>
          <p:cNvSpPr txBox="1"/>
          <p:nvPr/>
        </p:nvSpPr>
        <p:spPr>
          <a:xfrm>
            <a:off x="854627" y="1596227"/>
            <a:ext cx="4081941" cy="2554545"/>
          </a:xfrm>
          <a:prstGeom prst="rect">
            <a:avLst/>
          </a:prstGeom>
          <a:noFill/>
        </p:spPr>
        <p:txBody>
          <a:bodyPr wrap="square" rtlCol="0">
            <a:spAutoFit/>
          </a:bodyPr>
          <a:lstStyle/>
          <a:p>
            <a:r>
              <a:rPr lang="en-US" sz="16000" dirty="0" smtClean="0"/>
              <a:t>89%</a:t>
            </a:r>
            <a:endParaRPr lang="en-US" sz="16000" dirty="0"/>
          </a:p>
        </p:txBody>
      </p:sp>
    </p:spTree>
    <p:extLst>
      <p:ext uri="{BB962C8B-B14F-4D97-AF65-F5344CB8AC3E}">
        <p14:creationId xmlns:p14="http://schemas.microsoft.com/office/powerpoint/2010/main" val="1601593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115" y="213869"/>
            <a:ext cx="9269915" cy="6544840"/>
          </a:xfrm>
          <a:prstGeom prst="rect">
            <a:avLst/>
          </a:prstGeom>
        </p:spPr>
      </p:pic>
      <p:sp>
        <p:nvSpPr>
          <p:cNvPr id="3" name="TextBox 2"/>
          <p:cNvSpPr txBox="1"/>
          <p:nvPr/>
        </p:nvSpPr>
        <p:spPr>
          <a:xfrm>
            <a:off x="5435600" y="996063"/>
            <a:ext cx="3124199" cy="3416320"/>
          </a:xfrm>
          <a:prstGeom prst="rect">
            <a:avLst/>
          </a:prstGeom>
          <a:noFill/>
        </p:spPr>
        <p:txBody>
          <a:bodyPr wrap="square" rtlCol="0">
            <a:spAutoFit/>
          </a:bodyPr>
          <a:lstStyle/>
          <a:p>
            <a:r>
              <a:rPr lang="sv-SE" sz="3600" dirty="0" smtClean="0">
                <a:solidFill>
                  <a:srgbClr val="EA0059"/>
                </a:solidFill>
              </a:rPr>
              <a:t>Parents reported using a wide range of </a:t>
            </a:r>
            <a:r>
              <a:rPr lang="sv-SE" sz="3600" dirty="0" smtClean="0">
                <a:solidFill>
                  <a:srgbClr val="EA0059"/>
                </a:solidFill>
              </a:rPr>
              <a:t>providers,  the </a:t>
            </a:r>
            <a:r>
              <a:rPr lang="sv-SE" sz="3600" dirty="0" smtClean="0">
                <a:solidFill>
                  <a:srgbClr val="EA0059"/>
                </a:solidFill>
              </a:rPr>
              <a:t>most popular were</a:t>
            </a:r>
            <a:r>
              <a:rPr lang="sv-SE" sz="3600" dirty="0" smtClean="0">
                <a:solidFill>
                  <a:srgbClr val="EA0059"/>
                </a:solidFill>
              </a:rPr>
              <a:t>... </a:t>
            </a:r>
            <a:endParaRPr lang="pt-BR" sz="1600" dirty="0">
              <a:solidFill>
                <a:srgbClr val="220036"/>
              </a:solidFill>
            </a:endParaRPr>
          </a:p>
        </p:txBody>
      </p:sp>
      <p:sp>
        <p:nvSpPr>
          <p:cNvPr id="5" name="TextBox 4"/>
          <p:cNvSpPr txBox="1"/>
          <p:nvPr/>
        </p:nvSpPr>
        <p:spPr>
          <a:xfrm>
            <a:off x="474132" y="1733921"/>
            <a:ext cx="4842933" cy="2246769"/>
          </a:xfrm>
          <a:prstGeom prst="rect">
            <a:avLst/>
          </a:prstGeom>
          <a:noFill/>
        </p:spPr>
        <p:txBody>
          <a:bodyPr wrap="square" rtlCol="0">
            <a:spAutoFit/>
          </a:bodyPr>
          <a:lstStyle/>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p:txBody>
      </p:sp>
      <p:sp>
        <p:nvSpPr>
          <p:cNvPr id="2" name="TextBox 1"/>
          <p:cNvSpPr txBox="1"/>
          <p:nvPr/>
        </p:nvSpPr>
        <p:spPr>
          <a:xfrm>
            <a:off x="854627" y="1596227"/>
            <a:ext cx="4081941" cy="2862322"/>
          </a:xfrm>
          <a:prstGeom prst="rect">
            <a:avLst/>
          </a:prstGeom>
          <a:noFill/>
        </p:spPr>
        <p:txBody>
          <a:bodyPr wrap="square" rtlCol="0">
            <a:spAutoFit/>
          </a:bodyPr>
          <a:lstStyle/>
          <a:p>
            <a:r>
              <a:rPr lang="en-US" sz="3600" dirty="0" smtClean="0"/>
              <a:t>45% nurseries </a:t>
            </a:r>
          </a:p>
          <a:p>
            <a:r>
              <a:rPr lang="en-US" sz="3600" dirty="0" smtClean="0"/>
              <a:t>29% relatives</a:t>
            </a:r>
          </a:p>
          <a:p>
            <a:r>
              <a:rPr lang="en-US" sz="3600" dirty="0" smtClean="0"/>
              <a:t>15% childminders</a:t>
            </a:r>
          </a:p>
          <a:p>
            <a:r>
              <a:rPr lang="en-US" sz="3600" dirty="0" smtClean="0"/>
              <a:t>15% playgroups and 		pre-schools </a:t>
            </a:r>
            <a:endParaRPr lang="en-US" sz="3600" dirty="0"/>
          </a:p>
        </p:txBody>
      </p:sp>
    </p:spTree>
    <p:extLst>
      <p:ext uri="{BB962C8B-B14F-4D97-AF65-F5344CB8AC3E}">
        <p14:creationId xmlns:p14="http://schemas.microsoft.com/office/powerpoint/2010/main" val="122402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5262979"/>
          </a:xfrm>
          <a:prstGeom prst="rect">
            <a:avLst/>
          </a:prstGeom>
          <a:noFill/>
        </p:spPr>
        <p:txBody>
          <a:bodyPr wrap="square" rtlCol="0">
            <a:spAutoFit/>
          </a:bodyPr>
          <a:lstStyle/>
          <a:p>
            <a:r>
              <a:rPr lang="sv-SE" sz="4800" dirty="0" smtClean="0">
                <a:solidFill>
                  <a:srgbClr val="EA0059"/>
                </a:solidFill>
              </a:rPr>
              <a:t>Design principles...  </a:t>
            </a:r>
          </a:p>
          <a:p>
            <a:r>
              <a:rPr lang="sv-SE" sz="3600" dirty="0" smtClean="0">
                <a:solidFill>
                  <a:srgbClr val="EA0059"/>
                </a:solidFill>
              </a:rPr>
              <a:t>The delivery mechanism will:</a:t>
            </a:r>
          </a:p>
          <a:p>
            <a:endParaRPr lang="sv-SE" sz="3600" b="1" dirty="0" smtClean="0">
              <a:solidFill>
                <a:srgbClr val="EA0059"/>
              </a:solidFill>
            </a:endParaRPr>
          </a:p>
          <a:p>
            <a:pPr marL="342900" indent="-342900">
              <a:buClr>
                <a:srgbClr val="EA0059"/>
              </a:buClr>
              <a:buFont typeface="Wingdings" panose="05000000000000000000" pitchFamily="2" charset="2"/>
              <a:buChar char="§"/>
            </a:pPr>
            <a:r>
              <a:rPr lang="en-GB" sz="2400" dirty="0" smtClean="0"/>
              <a:t>Be simple and flexible for parents to use</a:t>
            </a:r>
          </a:p>
          <a:p>
            <a:pPr marL="342900" indent="-342900">
              <a:buClr>
                <a:srgbClr val="EA0059"/>
              </a:buClr>
              <a:buFont typeface="Wingdings" panose="05000000000000000000" pitchFamily="2" charset="2"/>
              <a:buChar char="§"/>
            </a:pPr>
            <a:r>
              <a:rPr lang="en-GB" sz="2400" dirty="0" smtClean="0"/>
              <a:t>Interact successfully and work with the existing entitlement and government childcare schemes</a:t>
            </a:r>
          </a:p>
          <a:p>
            <a:pPr marL="342900" indent="-342900">
              <a:buClr>
                <a:srgbClr val="EA0059"/>
              </a:buClr>
              <a:buFont typeface="Wingdings" panose="05000000000000000000" pitchFamily="2" charset="2"/>
              <a:buChar char="§"/>
            </a:pPr>
            <a:r>
              <a:rPr lang="en-GB" sz="2400" dirty="0" smtClean="0"/>
              <a:t>Create </a:t>
            </a:r>
            <a:r>
              <a:rPr lang="en-GB" sz="2400" dirty="0" smtClean="0"/>
              <a:t>capacity, </a:t>
            </a:r>
            <a:r>
              <a:rPr lang="en-GB" sz="2400" dirty="0" smtClean="0"/>
              <a:t>cost effectively and without driving up the costs of childcare </a:t>
            </a:r>
          </a:p>
          <a:p>
            <a:pPr marL="342900" indent="-342900">
              <a:buClr>
                <a:srgbClr val="EA0059"/>
              </a:buClr>
              <a:buFont typeface="Wingdings" panose="05000000000000000000" pitchFamily="2" charset="2"/>
              <a:buChar char="§"/>
            </a:pPr>
            <a:r>
              <a:rPr lang="en-GB" sz="2400" dirty="0" smtClean="0"/>
              <a:t>Be at least as cost effective to administer as the model for delivering the current entitlement and better value for money for government. </a:t>
            </a:r>
          </a:p>
          <a:p>
            <a:pPr>
              <a:buClr>
                <a:srgbClr val="EA0059"/>
              </a:buClr>
            </a:pPr>
            <a:endParaRPr lang="en-US" sz="2400" dirty="0"/>
          </a:p>
        </p:txBody>
      </p:sp>
      <p:pic>
        <p:nvPicPr>
          <p:cNvPr id="2" name="Picture 1"/>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4076920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4524315"/>
          </a:xfrm>
          <a:prstGeom prst="rect">
            <a:avLst/>
          </a:prstGeom>
          <a:noFill/>
        </p:spPr>
        <p:txBody>
          <a:bodyPr wrap="square" rtlCol="0">
            <a:spAutoFit/>
          </a:bodyPr>
          <a:lstStyle/>
          <a:p>
            <a:r>
              <a:rPr lang="sv-SE" sz="4800" dirty="0" smtClean="0">
                <a:solidFill>
                  <a:srgbClr val="EA0059"/>
                </a:solidFill>
              </a:rPr>
              <a:t>Design principles...  </a:t>
            </a:r>
          </a:p>
          <a:p>
            <a:r>
              <a:rPr lang="sv-SE" sz="3600" dirty="0" smtClean="0">
                <a:solidFill>
                  <a:srgbClr val="EA0059"/>
                </a:solidFill>
              </a:rPr>
              <a:t>The delivery mechanism will:</a:t>
            </a:r>
          </a:p>
          <a:p>
            <a:endParaRPr lang="sv-SE" sz="3600" b="1" dirty="0" smtClean="0">
              <a:solidFill>
                <a:srgbClr val="EA0059"/>
              </a:solidFill>
            </a:endParaRPr>
          </a:p>
          <a:p>
            <a:pPr marL="342900" indent="-342900">
              <a:buClr>
                <a:srgbClr val="EA0059"/>
              </a:buClr>
              <a:buFont typeface="Wingdings" panose="05000000000000000000" pitchFamily="2" charset="2"/>
              <a:buChar char="§"/>
            </a:pPr>
            <a:r>
              <a:rPr lang="en-GB" sz="2400" dirty="0" smtClean="0"/>
              <a:t>Be efficient for providers to administer and not add to their costs </a:t>
            </a:r>
          </a:p>
          <a:p>
            <a:pPr marL="342900" indent="-342900">
              <a:buClr>
                <a:srgbClr val="EA0059"/>
              </a:buClr>
              <a:buFont typeface="Wingdings" panose="05000000000000000000" pitchFamily="2" charset="2"/>
              <a:buChar char="§"/>
            </a:pPr>
            <a:r>
              <a:rPr lang="en-GB" sz="2400" dirty="0" smtClean="0"/>
              <a:t>Not </a:t>
            </a:r>
            <a:r>
              <a:rPr lang="en-GB" sz="2400" dirty="0" smtClean="0"/>
              <a:t>undermine the successful delivery of the first 15 hours</a:t>
            </a:r>
          </a:p>
          <a:p>
            <a:pPr marL="342900" indent="-342900">
              <a:buClr>
                <a:srgbClr val="EA0059"/>
              </a:buClr>
              <a:buFont typeface="Wingdings" panose="05000000000000000000" pitchFamily="2" charset="2"/>
              <a:buChar char="§"/>
            </a:pPr>
            <a:r>
              <a:rPr lang="en-GB" sz="2400" dirty="0" smtClean="0"/>
              <a:t>Ensure that as many formal childcare providers as possible are able to take part </a:t>
            </a:r>
          </a:p>
          <a:p>
            <a:pPr marL="342900" indent="-342900">
              <a:buClr>
                <a:srgbClr val="EA0059"/>
              </a:buClr>
              <a:buFont typeface="Wingdings" panose="05000000000000000000" pitchFamily="2" charset="2"/>
              <a:buChar char="§"/>
            </a:pPr>
            <a:endParaRPr lang="en-US" sz="2400" dirty="0"/>
          </a:p>
        </p:txBody>
      </p:sp>
      <p:pic>
        <p:nvPicPr>
          <p:cNvPr id="2" name="Picture 1"/>
          <p:cNvPicPr>
            <a:picLocks noChangeAspect="1"/>
          </p:cNvPicPr>
          <p:nvPr/>
        </p:nvPicPr>
        <p:blipFill>
          <a:blip r:embed="rId2"/>
          <a:stretch>
            <a:fillRect/>
          </a:stretch>
        </p:blipFill>
        <p:spPr>
          <a:xfrm>
            <a:off x="-8467" y="5672471"/>
            <a:ext cx="9180000" cy="1210930"/>
          </a:xfrm>
          <a:prstGeom prst="rect">
            <a:avLst/>
          </a:prstGeom>
        </p:spPr>
      </p:pic>
    </p:spTree>
    <p:extLst>
      <p:ext uri="{BB962C8B-B14F-4D97-AF65-F5344CB8AC3E}">
        <p14:creationId xmlns:p14="http://schemas.microsoft.com/office/powerpoint/2010/main" val="3599989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0" y="-11467"/>
            <a:ext cx="4504268" cy="5819599"/>
          </a:xfrm>
          <a:prstGeom prst="rect">
            <a:avLst/>
          </a:prstGeom>
        </p:spPr>
      </p:pic>
      <p:sp>
        <p:nvSpPr>
          <p:cNvPr id="3" name="TextBox 2"/>
          <p:cNvSpPr txBox="1"/>
          <p:nvPr/>
        </p:nvSpPr>
        <p:spPr>
          <a:xfrm>
            <a:off x="4775201" y="688390"/>
            <a:ext cx="3980871" cy="4093428"/>
          </a:xfrm>
          <a:prstGeom prst="rect">
            <a:avLst/>
          </a:prstGeom>
          <a:noFill/>
        </p:spPr>
        <p:txBody>
          <a:bodyPr wrap="square" rtlCol="0">
            <a:spAutoFit/>
          </a:bodyPr>
          <a:lstStyle/>
          <a:p>
            <a:endParaRPr lang="sv-SE" sz="4800" b="1" dirty="0" smtClean="0">
              <a:solidFill>
                <a:srgbClr val="EA0059"/>
              </a:solidFill>
            </a:endParaRPr>
          </a:p>
          <a:p>
            <a:endParaRPr lang="sv-SE" sz="4800" b="1" dirty="0">
              <a:solidFill>
                <a:srgbClr val="EA0059"/>
              </a:solidFill>
            </a:endParaRPr>
          </a:p>
          <a:p>
            <a:r>
              <a:rPr lang="sv-SE" sz="4800" dirty="0" smtClean="0">
                <a:solidFill>
                  <a:srgbClr val="EA0059"/>
                </a:solidFill>
              </a:rPr>
              <a:t>Current position </a:t>
            </a:r>
          </a:p>
          <a:p>
            <a:endParaRPr lang="sv-SE" sz="4800" dirty="0">
              <a:solidFill>
                <a:srgbClr val="EA0059"/>
              </a:solidFill>
            </a:endParaRPr>
          </a:p>
          <a:p>
            <a:endParaRPr lang="sv-SE" sz="2000" b="1" dirty="0" smtClean="0"/>
          </a:p>
        </p:txBody>
      </p:sp>
      <p:pic>
        <p:nvPicPr>
          <p:cNvPr id="6" name="Picture 5"/>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661852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115" y="213869"/>
            <a:ext cx="9269915" cy="6544840"/>
          </a:xfrm>
          <a:prstGeom prst="rect">
            <a:avLst/>
          </a:prstGeom>
        </p:spPr>
      </p:pic>
      <p:sp>
        <p:nvSpPr>
          <p:cNvPr id="3" name="TextBox 2"/>
          <p:cNvSpPr txBox="1"/>
          <p:nvPr/>
        </p:nvSpPr>
        <p:spPr>
          <a:xfrm>
            <a:off x="5554133" y="996063"/>
            <a:ext cx="2994076" cy="3108543"/>
          </a:xfrm>
          <a:prstGeom prst="rect">
            <a:avLst/>
          </a:prstGeom>
          <a:noFill/>
        </p:spPr>
        <p:txBody>
          <a:bodyPr wrap="square" rtlCol="0">
            <a:spAutoFit/>
          </a:bodyPr>
          <a:lstStyle/>
          <a:p>
            <a:r>
              <a:rPr lang="en-GB" sz="3600" dirty="0" smtClean="0">
                <a:solidFill>
                  <a:srgbClr val="EA0059"/>
                </a:solidFill>
              </a:rPr>
              <a:t>Statistical </a:t>
            </a:r>
            <a:r>
              <a:rPr lang="en-GB" sz="3600" dirty="0">
                <a:solidFill>
                  <a:srgbClr val="EA0059"/>
                </a:solidFill>
              </a:rPr>
              <a:t>First Release January 2015 </a:t>
            </a:r>
            <a:r>
              <a:rPr lang="en-GB" sz="3600" dirty="0" smtClean="0">
                <a:solidFill>
                  <a:srgbClr val="EA0059"/>
                </a:solidFill>
              </a:rPr>
              <a:t>states…</a:t>
            </a:r>
            <a:endParaRPr lang="en-GB" sz="3600" dirty="0">
              <a:solidFill>
                <a:srgbClr val="EA0059"/>
              </a:solidFill>
            </a:endParaRPr>
          </a:p>
          <a:p>
            <a:endParaRPr lang="en-GB" sz="3600" b="1" dirty="0">
              <a:solidFill>
                <a:srgbClr val="EA0059"/>
              </a:solidFill>
            </a:endParaRPr>
          </a:p>
          <a:p>
            <a:endParaRPr lang="pt-BR" sz="1600" dirty="0">
              <a:solidFill>
                <a:srgbClr val="220036"/>
              </a:solidFill>
            </a:endParaRPr>
          </a:p>
        </p:txBody>
      </p:sp>
      <p:sp>
        <p:nvSpPr>
          <p:cNvPr id="5" name="TextBox 4"/>
          <p:cNvSpPr txBox="1"/>
          <p:nvPr/>
        </p:nvSpPr>
        <p:spPr>
          <a:xfrm>
            <a:off x="474132" y="1733921"/>
            <a:ext cx="4842933" cy="2246769"/>
          </a:xfrm>
          <a:prstGeom prst="rect">
            <a:avLst/>
          </a:prstGeom>
          <a:noFill/>
        </p:spPr>
        <p:txBody>
          <a:bodyPr wrap="square" rtlCol="0">
            <a:spAutoFit/>
          </a:bodyPr>
          <a:lstStyle/>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p:txBody>
      </p:sp>
      <p:sp>
        <p:nvSpPr>
          <p:cNvPr id="2" name="TextBox 1"/>
          <p:cNvSpPr txBox="1"/>
          <p:nvPr/>
        </p:nvSpPr>
        <p:spPr>
          <a:xfrm>
            <a:off x="854627" y="1303840"/>
            <a:ext cx="4081941" cy="3108543"/>
          </a:xfrm>
          <a:prstGeom prst="rect">
            <a:avLst/>
          </a:prstGeom>
          <a:noFill/>
        </p:spPr>
        <p:txBody>
          <a:bodyPr wrap="square" rtlCol="0">
            <a:spAutoFit/>
          </a:bodyPr>
          <a:lstStyle/>
          <a:p>
            <a:pPr marL="571500" indent="-571500">
              <a:buClr>
                <a:srgbClr val="EA0059"/>
              </a:buClr>
              <a:buFont typeface="Wingdings" panose="05000000000000000000" pitchFamily="2" charset="2"/>
              <a:buChar char="§"/>
            </a:pPr>
            <a:r>
              <a:rPr lang="en-GB" sz="2800" dirty="0"/>
              <a:t>6310 children accessed their place</a:t>
            </a:r>
          </a:p>
          <a:p>
            <a:pPr marL="571500" indent="-571500">
              <a:buClr>
                <a:srgbClr val="EA0059"/>
              </a:buClr>
              <a:buFont typeface="Wingdings" panose="05000000000000000000" pitchFamily="2" charset="2"/>
              <a:buChar char="§"/>
            </a:pPr>
            <a:r>
              <a:rPr lang="en-GB" sz="2800" dirty="0"/>
              <a:t>91% of eligible children in Haringey </a:t>
            </a:r>
          </a:p>
          <a:p>
            <a:pPr marL="571500" indent="-571500">
              <a:buClr>
                <a:srgbClr val="EA0059"/>
              </a:buClr>
              <a:buFont typeface="Wingdings" panose="05000000000000000000" pitchFamily="2" charset="2"/>
              <a:buChar char="§"/>
            </a:pPr>
            <a:r>
              <a:rPr lang="en-GB" sz="2800" dirty="0"/>
              <a:t>83% of three years olds</a:t>
            </a:r>
          </a:p>
          <a:p>
            <a:pPr marL="571500" indent="-571500">
              <a:buClr>
                <a:srgbClr val="EA0059"/>
              </a:buClr>
              <a:buFont typeface="Wingdings" panose="05000000000000000000" pitchFamily="2" charset="2"/>
              <a:buChar char="§"/>
            </a:pPr>
            <a:r>
              <a:rPr lang="en-GB" sz="2800" dirty="0"/>
              <a:t>99% of four year olds </a:t>
            </a:r>
          </a:p>
        </p:txBody>
      </p:sp>
    </p:spTree>
    <p:extLst>
      <p:ext uri="{BB962C8B-B14F-4D97-AF65-F5344CB8AC3E}">
        <p14:creationId xmlns:p14="http://schemas.microsoft.com/office/powerpoint/2010/main" val="987950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5262979"/>
          </a:xfrm>
          <a:prstGeom prst="rect">
            <a:avLst/>
          </a:prstGeom>
          <a:noFill/>
        </p:spPr>
        <p:txBody>
          <a:bodyPr wrap="square" rtlCol="0">
            <a:spAutoFit/>
          </a:bodyPr>
          <a:lstStyle/>
          <a:p>
            <a:r>
              <a:rPr lang="sv-SE" sz="4800" dirty="0" smtClean="0">
                <a:solidFill>
                  <a:srgbClr val="EA0059"/>
                </a:solidFill>
              </a:rPr>
              <a:t>Aim of consultation event</a:t>
            </a:r>
          </a:p>
          <a:p>
            <a:endParaRPr lang="sv-SE" sz="2400" dirty="0" smtClean="0"/>
          </a:p>
          <a:p>
            <a:pPr marL="342900" indent="-342900">
              <a:buClr>
                <a:srgbClr val="EA0059"/>
              </a:buClr>
              <a:buFont typeface="Wingdings" panose="05000000000000000000" pitchFamily="2" charset="2"/>
              <a:buChar char="§"/>
            </a:pPr>
            <a:r>
              <a:rPr lang="en-GB" sz="2400" dirty="0" smtClean="0"/>
              <a:t>Provide an update on the latest policy statement, route map for legislative process and timescales for implementation. </a:t>
            </a:r>
          </a:p>
          <a:p>
            <a:pPr marL="342900" indent="-342900">
              <a:buClr>
                <a:srgbClr val="EA0059"/>
              </a:buClr>
              <a:buFont typeface="Wingdings" panose="05000000000000000000" pitchFamily="2" charset="2"/>
              <a:buChar char="§"/>
            </a:pPr>
            <a:r>
              <a:rPr lang="en-GB" sz="2400" dirty="0" smtClean="0"/>
              <a:t>Share Statistical First Release data and the key findings from the CSA 2015</a:t>
            </a:r>
            <a:endParaRPr lang="en-US" sz="2400" dirty="0"/>
          </a:p>
          <a:p>
            <a:pPr marL="342900" indent="-342900">
              <a:buClr>
                <a:srgbClr val="EA0059"/>
              </a:buClr>
              <a:buFont typeface="Wingdings" panose="05000000000000000000" pitchFamily="2" charset="2"/>
              <a:buChar char="§"/>
            </a:pPr>
            <a:r>
              <a:rPr lang="en-US" sz="2400" dirty="0" smtClean="0"/>
              <a:t>Explore with providers the opportunities and challenges the extension to 30 hours may bring</a:t>
            </a:r>
            <a:endParaRPr lang="en-US" sz="2400" dirty="0"/>
          </a:p>
          <a:p>
            <a:pPr marL="342900" indent="-342900">
              <a:buClr>
                <a:srgbClr val="EA0059"/>
              </a:buClr>
              <a:buFont typeface="Wingdings" panose="05000000000000000000" pitchFamily="2" charset="2"/>
              <a:buChar char="§"/>
            </a:pPr>
            <a:r>
              <a:rPr lang="pt-BR" sz="2400" dirty="0" smtClean="0"/>
              <a:t>Identify barriers and support needs to inform local authority planning </a:t>
            </a:r>
            <a:endParaRPr lang="pt-BR" sz="2400" dirty="0"/>
          </a:p>
          <a:p>
            <a:pPr marL="342900" indent="-342900">
              <a:buClr>
                <a:srgbClr val="EA0059"/>
              </a:buClr>
              <a:buFont typeface="Wingdings" panose="05000000000000000000" pitchFamily="2" charset="2"/>
              <a:buChar char="§"/>
            </a:pPr>
            <a:r>
              <a:rPr lang="fr-FR" sz="2400" b="1" dirty="0" smtClean="0"/>
              <a:t>Listen to providers </a:t>
            </a:r>
            <a:r>
              <a:rPr lang="fr-FR" sz="2400" dirty="0" smtClean="0"/>
              <a:t>to inform local authority planning </a:t>
            </a:r>
            <a:endParaRPr lang="fr-FR" sz="2400" dirty="0"/>
          </a:p>
          <a:p>
            <a:pPr marL="342900" indent="-342900">
              <a:buClr>
                <a:srgbClr val="EA0059"/>
              </a:buClr>
              <a:buFont typeface="Wingdings" panose="05000000000000000000" pitchFamily="2" charset="2"/>
              <a:buChar char="§"/>
            </a:pPr>
            <a:endParaRPr lang="en-US" sz="2400" dirty="0"/>
          </a:p>
        </p:txBody>
      </p:sp>
      <p:pic>
        <p:nvPicPr>
          <p:cNvPr id="2" name="Picture 1"/>
          <p:cNvPicPr>
            <a:picLocks noChangeAspect="1"/>
          </p:cNvPicPr>
          <p:nvPr/>
        </p:nvPicPr>
        <p:blipFill>
          <a:blip r:embed="rId2"/>
          <a:stretch>
            <a:fillRect/>
          </a:stretch>
        </p:blipFill>
        <p:spPr>
          <a:xfrm>
            <a:off x="-8467" y="5672471"/>
            <a:ext cx="9180000" cy="1210930"/>
          </a:xfrm>
          <a:prstGeom prst="rect">
            <a:avLst/>
          </a:prstGeom>
        </p:spPr>
      </p:pic>
    </p:spTree>
    <p:extLst>
      <p:ext uri="{BB962C8B-B14F-4D97-AF65-F5344CB8AC3E}">
        <p14:creationId xmlns:p14="http://schemas.microsoft.com/office/powerpoint/2010/main" val="1376142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5915" y="213869"/>
            <a:ext cx="9269915" cy="6544840"/>
          </a:xfrm>
          <a:prstGeom prst="rect">
            <a:avLst/>
          </a:prstGeom>
        </p:spPr>
      </p:pic>
      <p:sp>
        <p:nvSpPr>
          <p:cNvPr id="3" name="TextBox 2"/>
          <p:cNvSpPr txBox="1"/>
          <p:nvPr/>
        </p:nvSpPr>
        <p:spPr>
          <a:xfrm>
            <a:off x="5554133" y="996063"/>
            <a:ext cx="2994076" cy="3108543"/>
          </a:xfrm>
          <a:prstGeom prst="rect">
            <a:avLst/>
          </a:prstGeom>
          <a:noFill/>
        </p:spPr>
        <p:txBody>
          <a:bodyPr wrap="square" rtlCol="0">
            <a:spAutoFit/>
          </a:bodyPr>
          <a:lstStyle/>
          <a:p>
            <a:r>
              <a:rPr lang="en-GB" sz="3600" dirty="0" smtClean="0">
                <a:solidFill>
                  <a:srgbClr val="EA0059"/>
                </a:solidFill>
              </a:rPr>
              <a:t>Statistical </a:t>
            </a:r>
            <a:r>
              <a:rPr lang="en-GB" sz="3600" dirty="0">
                <a:solidFill>
                  <a:srgbClr val="EA0059"/>
                </a:solidFill>
              </a:rPr>
              <a:t>First Release January 2015 </a:t>
            </a:r>
            <a:r>
              <a:rPr lang="en-GB" sz="3600" dirty="0" smtClean="0">
                <a:solidFill>
                  <a:srgbClr val="EA0059"/>
                </a:solidFill>
              </a:rPr>
              <a:t>states... </a:t>
            </a:r>
            <a:endParaRPr lang="en-GB" sz="3600" dirty="0">
              <a:solidFill>
                <a:srgbClr val="EA0059"/>
              </a:solidFill>
            </a:endParaRPr>
          </a:p>
          <a:p>
            <a:endParaRPr lang="en-GB" sz="3600" b="1" dirty="0">
              <a:solidFill>
                <a:srgbClr val="EA0059"/>
              </a:solidFill>
            </a:endParaRPr>
          </a:p>
          <a:p>
            <a:endParaRPr lang="pt-BR" sz="1600" dirty="0">
              <a:solidFill>
                <a:srgbClr val="220036"/>
              </a:solidFill>
            </a:endParaRPr>
          </a:p>
        </p:txBody>
      </p:sp>
      <p:sp>
        <p:nvSpPr>
          <p:cNvPr id="5" name="TextBox 4"/>
          <p:cNvSpPr txBox="1"/>
          <p:nvPr/>
        </p:nvSpPr>
        <p:spPr>
          <a:xfrm>
            <a:off x="474132" y="1733921"/>
            <a:ext cx="4842933" cy="2246769"/>
          </a:xfrm>
          <a:prstGeom prst="rect">
            <a:avLst/>
          </a:prstGeom>
          <a:noFill/>
        </p:spPr>
        <p:txBody>
          <a:bodyPr wrap="square" rtlCol="0">
            <a:spAutoFit/>
          </a:bodyPr>
          <a:lstStyle/>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p:txBody>
      </p:sp>
      <p:sp>
        <p:nvSpPr>
          <p:cNvPr id="2" name="TextBox 1"/>
          <p:cNvSpPr txBox="1"/>
          <p:nvPr/>
        </p:nvSpPr>
        <p:spPr>
          <a:xfrm>
            <a:off x="531090" y="1324983"/>
            <a:ext cx="4081941" cy="3108543"/>
          </a:xfrm>
          <a:prstGeom prst="rect">
            <a:avLst/>
          </a:prstGeom>
          <a:noFill/>
        </p:spPr>
        <p:txBody>
          <a:bodyPr wrap="square" rtlCol="0">
            <a:spAutoFit/>
          </a:bodyPr>
          <a:lstStyle/>
          <a:p>
            <a:pPr marL="571500" indent="-571500">
              <a:buClr>
                <a:srgbClr val="EA0059"/>
              </a:buClr>
              <a:buFont typeface="Wingdings" panose="05000000000000000000" pitchFamily="2" charset="2"/>
              <a:buChar char="§"/>
            </a:pPr>
            <a:r>
              <a:rPr lang="en-GB" sz="2800" dirty="0"/>
              <a:t>2,940 were </a:t>
            </a:r>
            <a:r>
              <a:rPr lang="en-GB" sz="2800" dirty="0" smtClean="0"/>
              <a:t>3 </a:t>
            </a:r>
            <a:r>
              <a:rPr lang="en-GB" sz="2800" dirty="0"/>
              <a:t>year olds </a:t>
            </a:r>
          </a:p>
          <a:p>
            <a:pPr marL="571500" indent="-571500">
              <a:buClr>
                <a:srgbClr val="EA0059"/>
              </a:buClr>
              <a:buFont typeface="Wingdings" panose="05000000000000000000" pitchFamily="2" charset="2"/>
              <a:buChar char="§"/>
            </a:pPr>
            <a:r>
              <a:rPr lang="en-GB" sz="2800" dirty="0"/>
              <a:t>42% </a:t>
            </a:r>
            <a:r>
              <a:rPr lang="en-GB" sz="2800" dirty="0" smtClean="0"/>
              <a:t>PVI</a:t>
            </a:r>
            <a:endParaRPr lang="en-GB" sz="2800" dirty="0"/>
          </a:p>
          <a:p>
            <a:pPr marL="571500" indent="-571500">
              <a:buClr>
                <a:srgbClr val="EA0059"/>
              </a:buClr>
              <a:buFont typeface="Wingdings" panose="05000000000000000000" pitchFamily="2" charset="2"/>
              <a:buChar char="§"/>
            </a:pPr>
            <a:r>
              <a:rPr lang="en-GB" sz="2800" dirty="0"/>
              <a:t>8% </a:t>
            </a:r>
            <a:r>
              <a:rPr lang="en-GB" sz="2800" dirty="0" smtClean="0"/>
              <a:t>nursery </a:t>
            </a:r>
            <a:r>
              <a:rPr lang="en-GB" sz="2800" dirty="0"/>
              <a:t>school</a:t>
            </a:r>
          </a:p>
          <a:p>
            <a:pPr marL="571500" indent="-571500">
              <a:buClr>
                <a:srgbClr val="EA0059"/>
              </a:buClr>
              <a:buFont typeface="Wingdings" panose="05000000000000000000" pitchFamily="2" charset="2"/>
              <a:buChar char="§"/>
            </a:pPr>
            <a:r>
              <a:rPr lang="en-GB" sz="2800" dirty="0"/>
              <a:t>50% </a:t>
            </a:r>
            <a:r>
              <a:rPr lang="en-GB" sz="2800" dirty="0" smtClean="0"/>
              <a:t>nursery </a:t>
            </a:r>
            <a:r>
              <a:rPr lang="en-GB" sz="2800" dirty="0"/>
              <a:t>classes </a:t>
            </a:r>
            <a:endParaRPr lang="en-GB" sz="2800" dirty="0" smtClean="0"/>
          </a:p>
          <a:p>
            <a:pPr>
              <a:buClr>
                <a:srgbClr val="EA0059"/>
              </a:buClr>
            </a:pPr>
            <a:endParaRPr lang="en-GB" sz="2800" dirty="0"/>
          </a:p>
          <a:p>
            <a:pPr marL="571500" indent="-571500">
              <a:buClr>
                <a:srgbClr val="EA0059"/>
              </a:buClr>
              <a:buFont typeface="Wingdings" panose="05000000000000000000" pitchFamily="2" charset="2"/>
              <a:buChar char="§"/>
            </a:pPr>
            <a:r>
              <a:rPr lang="en-GB" sz="2800" dirty="0"/>
              <a:t>96.1% of three year olds took 13-15 hours  </a:t>
            </a:r>
          </a:p>
        </p:txBody>
      </p:sp>
    </p:spTree>
    <p:extLst>
      <p:ext uri="{BB962C8B-B14F-4D97-AF65-F5344CB8AC3E}">
        <p14:creationId xmlns:p14="http://schemas.microsoft.com/office/powerpoint/2010/main" val="739981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5915" y="213869"/>
            <a:ext cx="9269915" cy="6544840"/>
          </a:xfrm>
          <a:prstGeom prst="rect">
            <a:avLst/>
          </a:prstGeom>
        </p:spPr>
      </p:pic>
      <p:sp>
        <p:nvSpPr>
          <p:cNvPr id="3" name="TextBox 2"/>
          <p:cNvSpPr txBox="1"/>
          <p:nvPr/>
        </p:nvSpPr>
        <p:spPr>
          <a:xfrm>
            <a:off x="5554133" y="996063"/>
            <a:ext cx="2994076" cy="3108543"/>
          </a:xfrm>
          <a:prstGeom prst="rect">
            <a:avLst/>
          </a:prstGeom>
          <a:noFill/>
        </p:spPr>
        <p:txBody>
          <a:bodyPr wrap="square" rtlCol="0">
            <a:spAutoFit/>
          </a:bodyPr>
          <a:lstStyle/>
          <a:p>
            <a:r>
              <a:rPr lang="en-GB" sz="3600" dirty="0" smtClean="0">
                <a:solidFill>
                  <a:srgbClr val="EA0059"/>
                </a:solidFill>
              </a:rPr>
              <a:t>Statistical </a:t>
            </a:r>
            <a:r>
              <a:rPr lang="en-GB" sz="3600" dirty="0">
                <a:solidFill>
                  <a:srgbClr val="EA0059"/>
                </a:solidFill>
              </a:rPr>
              <a:t>First Release January 2015 </a:t>
            </a:r>
            <a:r>
              <a:rPr lang="en-GB" sz="3600" dirty="0" smtClean="0">
                <a:solidFill>
                  <a:srgbClr val="EA0059"/>
                </a:solidFill>
              </a:rPr>
              <a:t>states... </a:t>
            </a:r>
            <a:endParaRPr lang="en-GB" sz="3600" dirty="0">
              <a:solidFill>
                <a:srgbClr val="EA0059"/>
              </a:solidFill>
            </a:endParaRPr>
          </a:p>
          <a:p>
            <a:endParaRPr lang="en-GB" sz="3600" b="1" dirty="0">
              <a:solidFill>
                <a:srgbClr val="EA0059"/>
              </a:solidFill>
            </a:endParaRPr>
          </a:p>
          <a:p>
            <a:endParaRPr lang="pt-BR" sz="1600" dirty="0">
              <a:solidFill>
                <a:srgbClr val="220036"/>
              </a:solidFill>
            </a:endParaRPr>
          </a:p>
        </p:txBody>
      </p:sp>
      <p:sp>
        <p:nvSpPr>
          <p:cNvPr id="5" name="TextBox 4"/>
          <p:cNvSpPr txBox="1"/>
          <p:nvPr/>
        </p:nvSpPr>
        <p:spPr>
          <a:xfrm>
            <a:off x="474132" y="1733921"/>
            <a:ext cx="4842933" cy="2246769"/>
          </a:xfrm>
          <a:prstGeom prst="rect">
            <a:avLst/>
          </a:prstGeom>
          <a:noFill/>
        </p:spPr>
        <p:txBody>
          <a:bodyPr wrap="square" rtlCol="0">
            <a:spAutoFit/>
          </a:bodyPr>
          <a:lstStyle/>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p:txBody>
      </p:sp>
      <p:sp>
        <p:nvSpPr>
          <p:cNvPr id="2" name="TextBox 1"/>
          <p:cNvSpPr txBox="1"/>
          <p:nvPr/>
        </p:nvSpPr>
        <p:spPr>
          <a:xfrm>
            <a:off x="531090" y="1324983"/>
            <a:ext cx="4410561" cy="3970318"/>
          </a:xfrm>
          <a:prstGeom prst="rect">
            <a:avLst/>
          </a:prstGeom>
          <a:noFill/>
        </p:spPr>
        <p:txBody>
          <a:bodyPr wrap="square" rtlCol="0">
            <a:spAutoFit/>
          </a:bodyPr>
          <a:lstStyle/>
          <a:p>
            <a:pPr marL="571500" indent="-571500">
              <a:buClr>
                <a:srgbClr val="EA0059"/>
              </a:buClr>
              <a:buFont typeface="Wingdings" panose="05000000000000000000" pitchFamily="2" charset="2"/>
              <a:buChar char="§"/>
            </a:pPr>
            <a:r>
              <a:rPr lang="en-GB" sz="2800" dirty="0"/>
              <a:t>3,360 were </a:t>
            </a:r>
            <a:r>
              <a:rPr lang="en-GB" sz="2800" dirty="0" smtClean="0"/>
              <a:t>4 </a:t>
            </a:r>
            <a:r>
              <a:rPr lang="en-GB" sz="2800" dirty="0"/>
              <a:t>year olds</a:t>
            </a:r>
          </a:p>
          <a:p>
            <a:pPr marL="571500" indent="-571500">
              <a:buClr>
                <a:srgbClr val="EA0059"/>
              </a:buClr>
              <a:buFont typeface="Wingdings" panose="05000000000000000000" pitchFamily="2" charset="2"/>
              <a:buChar char="§"/>
            </a:pPr>
            <a:r>
              <a:rPr lang="en-GB" sz="2800" dirty="0"/>
              <a:t>87% </a:t>
            </a:r>
            <a:r>
              <a:rPr lang="en-GB" sz="2800" dirty="0" smtClean="0"/>
              <a:t>nursery </a:t>
            </a:r>
            <a:r>
              <a:rPr lang="en-GB" sz="2800" dirty="0"/>
              <a:t>and primary school </a:t>
            </a:r>
          </a:p>
          <a:p>
            <a:pPr marL="571500" indent="-571500">
              <a:buClr>
                <a:srgbClr val="EA0059"/>
              </a:buClr>
              <a:buFont typeface="Wingdings" panose="05000000000000000000" pitchFamily="2" charset="2"/>
              <a:buChar char="§"/>
            </a:pPr>
            <a:r>
              <a:rPr lang="en-GB" sz="2800" dirty="0"/>
              <a:t>61.7% </a:t>
            </a:r>
            <a:r>
              <a:rPr lang="en-GB" sz="2800" dirty="0" smtClean="0"/>
              <a:t>received </a:t>
            </a:r>
            <a:r>
              <a:rPr lang="en-GB" sz="2800" dirty="0"/>
              <a:t>23-25 </a:t>
            </a:r>
            <a:r>
              <a:rPr lang="en-GB" sz="2800" dirty="0" smtClean="0"/>
              <a:t>hrs  </a:t>
            </a:r>
            <a:endParaRPr lang="en-GB" sz="2800" dirty="0"/>
          </a:p>
          <a:p>
            <a:pPr marL="571500" indent="-571500">
              <a:buClr>
                <a:srgbClr val="EA0059"/>
              </a:buClr>
              <a:buFont typeface="Wingdings" panose="05000000000000000000" pitchFamily="2" charset="2"/>
              <a:buChar char="§"/>
            </a:pPr>
            <a:r>
              <a:rPr lang="en-GB" sz="2800" dirty="0" smtClean="0"/>
              <a:t>65% reception/not </a:t>
            </a:r>
            <a:r>
              <a:rPr lang="en-GB" sz="2800" dirty="0"/>
              <a:t>nursery   </a:t>
            </a:r>
          </a:p>
          <a:p>
            <a:pPr marL="571500" indent="-571500">
              <a:buClr>
                <a:srgbClr val="EA0059"/>
              </a:buClr>
              <a:buFont typeface="Wingdings" panose="05000000000000000000" pitchFamily="2" charset="2"/>
              <a:buChar char="§"/>
            </a:pPr>
            <a:r>
              <a:rPr lang="en-GB" sz="2800" dirty="0"/>
              <a:t>744 </a:t>
            </a:r>
            <a:r>
              <a:rPr lang="en-GB" sz="2800" dirty="0" smtClean="0"/>
              <a:t>nursery school or nursery </a:t>
            </a:r>
            <a:r>
              <a:rPr lang="en-GB" sz="2800" dirty="0"/>
              <a:t>class</a:t>
            </a:r>
          </a:p>
          <a:p>
            <a:pPr marL="571500" indent="-571500">
              <a:buClr>
                <a:srgbClr val="EA0059"/>
              </a:buClr>
              <a:buFont typeface="Wingdings" panose="05000000000000000000" pitchFamily="2" charset="2"/>
              <a:buChar char="§"/>
            </a:pPr>
            <a:r>
              <a:rPr lang="en-GB" sz="2800" dirty="0" smtClean="0"/>
              <a:t>414 were </a:t>
            </a:r>
            <a:r>
              <a:rPr lang="en-GB" sz="2800" dirty="0"/>
              <a:t>in </a:t>
            </a:r>
            <a:r>
              <a:rPr lang="en-GB" sz="2800" dirty="0" smtClean="0"/>
              <a:t>PVI  </a:t>
            </a:r>
            <a:endParaRPr lang="en-GB" sz="2800" dirty="0"/>
          </a:p>
        </p:txBody>
      </p:sp>
    </p:spTree>
    <p:extLst>
      <p:ext uri="{BB962C8B-B14F-4D97-AF65-F5344CB8AC3E}">
        <p14:creationId xmlns:p14="http://schemas.microsoft.com/office/powerpoint/2010/main" val="168046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5915" y="213869"/>
            <a:ext cx="9269915" cy="6544840"/>
          </a:xfrm>
          <a:prstGeom prst="rect">
            <a:avLst/>
          </a:prstGeom>
        </p:spPr>
      </p:pic>
      <p:sp>
        <p:nvSpPr>
          <p:cNvPr id="3" name="TextBox 2"/>
          <p:cNvSpPr txBox="1"/>
          <p:nvPr/>
        </p:nvSpPr>
        <p:spPr>
          <a:xfrm>
            <a:off x="5554133" y="996063"/>
            <a:ext cx="2994076" cy="3108543"/>
          </a:xfrm>
          <a:prstGeom prst="rect">
            <a:avLst/>
          </a:prstGeom>
          <a:noFill/>
        </p:spPr>
        <p:txBody>
          <a:bodyPr wrap="square" rtlCol="0">
            <a:spAutoFit/>
          </a:bodyPr>
          <a:lstStyle/>
          <a:p>
            <a:r>
              <a:rPr lang="en-GB" sz="3600" dirty="0" smtClean="0">
                <a:solidFill>
                  <a:srgbClr val="EA0059"/>
                </a:solidFill>
              </a:rPr>
              <a:t>Statistical </a:t>
            </a:r>
            <a:r>
              <a:rPr lang="en-GB" sz="3600" dirty="0">
                <a:solidFill>
                  <a:srgbClr val="EA0059"/>
                </a:solidFill>
              </a:rPr>
              <a:t>First Release January 2015 </a:t>
            </a:r>
            <a:r>
              <a:rPr lang="en-GB" sz="3600" dirty="0" smtClean="0">
                <a:solidFill>
                  <a:srgbClr val="EA0059"/>
                </a:solidFill>
              </a:rPr>
              <a:t>states...  </a:t>
            </a:r>
            <a:endParaRPr lang="en-GB" sz="3600" dirty="0">
              <a:solidFill>
                <a:srgbClr val="EA0059"/>
              </a:solidFill>
            </a:endParaRPr>
          </a:p>
          <a:p>
            <a:endParaRPr lang="en-GB" sz="3600" b="1" dirty="0">
              <a:solidFill>
                <a:srgbClr val="EA0059"/>
              </a:solidFill>
            </a:endParaRPr>
          </a:p>
          <a:p>
            <a:endParaRPr lang="pt-BR" sz="1600" dirty="0">
              <a:solidFill>
                <a:srgbClr val="220036"/>
              </a:solidFill>
            </a:endParaRPr>
          </a:p>
        </p:txBody>
      </p:sp>
      <p:sp>
        <p:nvSpPr>
          <p:cNvPr id="5" name="TextBox 4"/>
          <p:cNvSpPr txBox="1"/>
          <p:nvPr/>
        </p:nvSpPr>
        <p:spPr>
          <a:xfrm>
            <a:off x="474132" y="1733921"/>
            <a:ext cx="4842933" cy="2246769"/>
          </a:xfrm>
          <a:prstGeom prst="rect">
            <a:avLst/>
          </a:prstGeom>
          <a:noFill/>
        </p:spPr>
        <p:txBody>
          <a:bodyPr wrap="square" rtlCol="0">
            <a:spAutoFit/>
          </a:bodyPr>
          <a:lstStyle/>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a:p>
            <a:pPr algn="ctr"/>
            <a:endParaRPr lang="pt-BR" sz="2000" dirty="0" smtClean="0">
              <a:solidFill>
                <a:srgbClr val="220036"/>
              </a:solidFill>
            </a:endParaRPr>
          </a:p>
          <a:p>
            <a:pPr algn="ctr"/>
            <a:endParaRPr lang="pt-BR" sz="2000" dirty="0">
              <a:solidFill>
                <a:srgbClr val="220036"/>
              </a:solidFill>
            </a:endParaRPr>
          </a:p>
        </p:txBody>
      </p:sp>
      <p:sp>
        <p:nvSpPr>
          <p:cNvPr id="2" name="TextBox 1"/>
          <p:cNvSpPr txBox="1"/>
          <p:nvPr/>
        </p:nvSpPr>
        <p:spPr>
          <a:xfrm>
            <a:off x="531090" y="1324983"/>
            <a:ext cx="4410561" cy="4401205"/>
          </a:xfrm>
          <a:prstGeom prst="rect">
            <a:avLst/>
          </a:prstGeom>
          <a:noFill/>
        </p:spPr>
        <p:txBody>
          <a:bodyPr wrap="square" rtlCol="0">
            <a:spAutoFit/>
          </a:bodyPr>
          <a:lstStyle/>
          <a:p>
            <a:pPr marL="571500" indent="-571500">
              <a:buClr>
                <a:srgbClr val="EA0059"/>
              </a:buClr>
              <a:buFont typeface="Wingdings" panose="05000000000000000000" pitchFamily="2" charset="2"/>
              <a:buChar char="§"/>
            </a:pPr>
            <a:r>
              <a:rPr lang="en-GB" sz="2800" dirty="0"/>
              <a:t>Over </a:t>
            </a:r>
            <a:r>
              <a:rPr lang="en-GB" sz="2800" dirty="0" smtClean="0"/>
              <a:t>84% of </a:t>
            </a:r>
            <a:r>
              <a:rPr lang="en-GB" sz="2800" dirty="0"/>
              <a:t>children accessed a place which </a:t>
            </a:r>
            <a:r>
              <a:rPr lang="en-GB" sz="2800" dirty="0" smtClean="0"/>
              <a:t>was </a:t>
            </a:r>
            <a:r>
              <a:rPr lang="en-GB" sz="2800" dirty="0"/>
              <a:t>rated good or outstanding by Ofsted</a:t>
            </a:r>
          </a:p>
          <a:p>
            <a:pPr marL="571500" indent="-571500">
              <a:buClr>
                <a:srgbClr val="EA0059"/>
              </a:buClr>
              <a:buFont typeface="Wingdings" panose="05000000000000000000" pitchFamily="2" charset="2"/>
              <a:buChar char="§"/>
            </a:pPr>
            <a:r>
              <a:rPr lang="en-GB" sz="2800" dirty="0"/>
              <a:t>15% </a:t>
            </a:r>
            <a:r>
              <a:rPr lang="en-GB" sz="2800" dirty="0" smtClean="0"/>
              <a:t>Requires Improvement </a:t>
            </a:r>
            <a:endParaRPr lang="en-GB" sz="2800" dirty="0"/>
          </a:p>
          <a:p>
            <a:pPr marL="571500" indent="-571500">
              <a:buClr>
                <a:srgbClr val="EA0059"/>
              </a:buClr>
              <a:buFont typeface="Wingdings" panose="05000000000000000000" pitchFamily="2" charset="2"/>
              <a:buChar char="§"/>
            </a:pPr>
            <a:r>
              <a:rPr lang="en-GB" sz="2800" dirty="0"/>
              <a:t>239 attended settings not required to register with Ofsted</a:t>
            </a:r>
          </a:p>
          <a:p>
            <a:pPr>
              <a:buClr>
                <a:srgbClr val="EA0059"/>
              </a:buClr>
            </a:pPr>
            <a:endParaRPr lang="en-GB" sz="2800" dirty="0"/>
          </a:p>
        </p:txBody>
      </p:sp>
    </p:spTree>
    <p:extLst>
      <p:ext uri="{BB962C8B-B14F-4D97-AF65-F5344CB8AC3E}">
        <p14:creationId xmlns:p14="http://schemas.microsoft.com/office/powerpoint/2010/main" val="1655424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0740" y="497757"/>
            <a:ext cx="4250793" cy="4524315"/>
          </a:xfrm>
          <a:prstGeom prst="rect">
            <a:avLst/>
          </a:prstGeom>
          <a:noFill/>
        </p:spPr>
        <p:txBody>
          <a:bodyPr wrap="square" rtlCol="0">
            <a:spAutoFit/>
          </a:bodyPr>
          <a:lstStyle/>
          <a:p>
            <a:endParaRPr lang="en-GB" sz="4400" b="1" dirty="0" smtClean="0">
              <a:solidFill>
                <a:srgbClr val="EA0059"/>
              </a:solidFill>
            </a:endParaRPr>
          </a:p>
          <a:p>
            <a:r>
              <a:rPr lang="en-GB" sz="4400" dirty="0" smtClean="0">
                <a:solidFill>
                  <a:srgbClr val="EA0059"/>
                </a:solidFill>
              </a:rPr>
              <a:t>Key </a:t>
            </a:r>
            <a:r>
              <a:rPr lang="en-GB" sz="4400" dirty="0">
                <a:solidFill>
                  <a:srgbClr val="EA0059"/>
                </a:solidFill>
              </a:rPr>
              <a:t>findings from the Haringey Childcare </a:t>
            </a:r>
            <a:r>
              <a:rPr lang="en-GB" sz="4400" dirty="0" smtClean="0">
                <a:solidFill>
                  <a:srgbClr val="EA0059"/>
                </a:solidFill>
              </a:rPr>
              <a:t>Sufficiency Assessment </a:t>
            </a:r>
            <a:r>
              <a:rPr lang="en-GB" sz="4400" dirty="0">
                <a:solidFill>
                  <a:srgbClr val="EA0059"/>
                </a:solidFill>
              </a:rPr>
              <a:t>2015 </a:t>
            </a:r>
          </a:p>
          <a:p>
            <a:r>
              <a:rPr lang="en-GB" sz="2400" dirty="0" smtClean="0"/>
              <a:t> </a:t>
            </a:r>
            <a:endParaRPr lang="en-US" sz="2400" dirty="0"/>
          </a:p>
        </p:txBody>
      </p:sp>
      <p:pic>
        <p:nvPicPr>
          <p:cNvPr id="6" name="Picture 5"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4692665" y="-28400"/>
            <a:ext cx="4504268" cy="5819600"/>
          </a:xfrm>
          <a:prstGeom prst="rect">
            <a:avLst/>
          </a:prstGeom>
        </p:spPr>
      </p:pic>
      <p:pic>
        <p:nvPicPr>
          <p:cNvPr id="5" name="Picture 4"/>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3162123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5201424"/>
          </a:xfrm>
          <a:prstGeom prst="rect">
            <a:avLst/>
          </a:prstGeom>
          <a:noFill/>
        </p:spPr>
        <p:txBody>
          <a:bodyPr wrap="square" rtlCol="0">
            <a:spAutoFit/>
          </a:bodyPr>
          <a:lstStyle/>
          <a:p>
            <a:r>
              <a:rPr lang="sv-SE" sz="3600" dirty="0" smtClean="0">
                <a:solidFill>
                  <a:srgbClr val="EA0059"/>
                </a:solidFill>
              </a:rPr>
              <a:t>Key findings from providers  about supply ... </a:t>
            </a:r>
          </a:p>
          <a:p>
            <a:endParaRPr lang="sv-SE" sz="2400" b="1" dirty="0" smtClean="0">
              <a:solidFill>
                <a:srgbClr val="EA0059"/>
              </a:solidFill>
            </a:endParaRPr>
          </a:p>
          <a:p>
            <a:pPr marL="342900" indent="-342900">
              <a:buClr>
                <a:srgbClr val="EA0059"/>
              </a:buClr>
              <a:buFont typeface="Wingdings" panose="05000000000000000000" pitchFamily="2" charset="2"/>
              <a:buChar char="§"/>
            </a:pPr>
            <a:r>
              <a:rPr lang="en-US" sz="2800" dirty="0" smtClean="0"/>
              <a:t>Opening hours </a:t>
            </a:r>
          </a:p>
          <a:p>
            <a:pPr marL="342900" indent="-342900">
              <a:buClr>
                <a:srgbClr val="EA0059"/>
              </a:buClr>
              <a:buFont typeface="Wingdings" panose="05000000000000000000" pitchFamily="2" charset="2"/>
              <a:buChar char="§"/>
            </a:pPr>
            <a:r>
              <a:rPr lang="en-US" sz="2800" dirty="0" smtClean="0"/>
              <a:t>Quality</a:t>
            </a:r>
          </a:p>
          <a:p>
            <a:pPr marL="342900" indent="-342900">
              <a:buClr>
                <a:srgbClr val="EA0059"/>
              </a:buClr>
              <a:buFont typeface="Wingdings" panose="05000000000000000000" pitchFamily="2" charset="2"/>
              <a:buChar char="§"/>
            </a:pPr>
            <a:r>
              <a:rPr lang="en-US" sz="2800" dirty="0" smtClean="0"/>
              <a:t>Flexibility</a:t>
            </a:r>
          </a:p>
          <a:p>
            <a:pPr marL="342900" indent="-342900">
              <a:buClr>
                <a:srgbClr val="EA0059"/>
              </a:buClr>
              <a:buFont typeface="Wingdings" panose="05000000000000000000" pitchFamily="2" charset="2"/>
              <a:buChar char="§"/>
            </a:pPr>
            <a:r>
              <a:rPr lang="en-US" sz="2800" dirty="0" smtClean="0"/>
              <a:t>Cost</a:t>
            </a:r>
          </a:p>
          <a:p>
            <a:pPr marL="342900" indent="-342900">
              <a:buClr>
                <a:srgbClr val="EA0059"/>
              </a:buClr>
              <a:buFont typeface="Wingdings" panose="05000000000000000000" pitchFamily="2" charset="2"/>
              <a:buChar char="§"/>
            </a:pPr>
            <a:r>
              <a:rPr lang="en-US" sz="2800" dirty="0" smtClean="0"/>
              <a:t>Vacancies</a:t>
            </a:r>
          </a:p>
          <a:p>
            <a:pPr marL="342900" indent="-342900">
              <a:buClr>
                <a:srgbClr val="EA0059"/>
              </a:buClr>
              <a:buFont typeface="Wingdings" panose="05000000000000000000" pitchFamily="2" charset="2"/>
              <a:buChar char="§"/>
            </a:pPr>
            <a:r>
              <a:rPr lang="en-US" sz="2800" dirty="0" smtClean="0"/>
              <a:t>Capacity </a:t>
            </a:r>
          </a:p>
          <a:p>
            <a:pPr marL="342900" indent="-342900">
              <a:buClr>
                <a:srgbClr val="EA0059"/>
              </a:buClr>
              <a:buFont typeface="Wingdings" panose="05000000000000000000" pitchFamily="2" charset="2"/>
              <a:buChar char="§"/>
            </a:pPr>
            <a:r>
              <a:rPr lang="en-US" sz="2800" dirty="0" smtClean="0"/>
              <a:t>Waiting lists</a:t>
            </a:r>
          </a:p>
          <a:p>
            <a:pPr marL="342900" indent="-342900">
              <a:buClr>
                <a:srgbClr val="EA0059"/>
              </a:buClr>
              <a:buFont typeface="Wingdings" panose="05000000000000000000" pitchFamily="2" charset="2"/>
              <a:buChar char="§"/>
            </a:pPr>
            <a:r>
              <a:rPr lang="en-US" sz="2800" dirty="0" smtClean="0"/>
              <a:t>Future plans </a:t>
            </a:r>
            <a:r>
              <a:rPr lang="en-US" sz="2800" dirty="0"/>
              <a:t>	</a:t>
            </a:r>
          </a:p>
        </p:txBody>
      </p:sp>
      <p:pic>
        <p:nvPicPr>
          <p:cNvPr id="2" name="Picture 1"/>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664689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436" y="380999"/>
            <a:ext cx="7508129" cy="5201424"/>
          </a:xfrm>
          <a:prstGeom prst="rect">
            <a:avLst/>
          </a:prstGeom>
          <a:noFill/>
        </p:spPr>
        <p:txBody>
          <a:bodyPr wrap="square" rtlCol="0">
            <a:spAutoFit/>
          </a:bodyPr>
          <a:lstStyle/>
          <a:p>
            <a:r>
              <a:rPr lang="sv-SE" sz="3600" dirty="0" smtClean="0">
                <a:solidFill>
                  <a:srgbClr val="EA0059"/>
                </a:solidFill>
              </a:rPr>
              <a:t>Key findings from parents about demand ... </a:t>
            </a:r>
          </a:p>
          <a:p>
            <a:endParaRPr lang="sv-SE" sz="2400" b="1" dirty="0" smtClean="0">
              <a:solidFill>
                <a:srgbClr val="EA0059"/>
              </a:solidFill>
            </a:endParaRPr>
          </a:p>
          <a:p>
            <a:pPr marL="342900" indent="-342900">
              <a:buClr>
                <a:srgbClr val="EA0059"/>
              </a:buClr>
              <a:buFont typeface="Wingdings" panose="05000000000000000000" pitchFamily="2" charset="2"/>
              <a:buChar char="§"/>
            </a:pPr>
            <a:r>
              <a:rPr lang="en-US" sz="2800" dirty="0" smtClean="0"/>
              <a:t>Reasons for using childcare </a:t>
            </a:r>
          </a:p>
          <a:p>
            <a:pPr marL="342900" indent="-342900">
              <a:buClr>
                <a:srgbClr val="EA0059"/>
              </a:buClr>
              <a:buFont typeface="Wingdings" panose="05000000000000000000" pitchFamily="2" charset="2"/>
              <a:buChar char="§"/>
            </a:pPr>
            <a:r>
              <a:rPr lang="en-US" sz="2800" dirty="0" smtClean="0"/>
              <a:t>Hours and type of setting</a:t>
            </a:r>
          </a:p>
          <a:p>
            <a:pPr marL="342900" indent="-342900">
              <a:buClr>
                <a:srgbClr val="EA0059"/>
              </a:buClr>
              <a:buFont typeface="Wingdings" panose="05000000000000000000" pitchFamily="2" charset="2"/>
              <a:buChar char="§"/>
            </a:pPr>
            <a:r>
              <a:rPr lang="en-US" sz="2800" dirty="0" smtClean="0"/>
              <a:t>Barriers </a:t>
            </a:r>
          </a:p>
          <a:p>
            <a:pPr marL="342900" indent="-342900">
              <a:buClr>
                <a:srgbClr val="EA0059"/>
              </a:buClr>
              <a:buFont typeface="Wingdings" panose="05000000000000000000" pitchFamily="2" charset="2"/>
              <a:buChar char="§"/>
            </a:pPr>
            <a:r>
              <a:rPr lang="en-US" sz="2800" dirty="0" smtClean="0"/>
              <a:t>Non use</a:t>
            </a:r>
          </a:p>
          <a:p>
            <a:pPr marL="342900" indent="-342900">
              <a:buClr>
                <a:srgbClr val="EA0059"/>
              </a:buClr>
              <a:buFont typeface="Wingdings" panose="05000000000000000000" pitchFamily="2" charset="2"/>
              <a:buChar char="§"/>
            </a:pPr>
            <a:r>
              <a:rPr lang="en-US" sz="2800" dirty="0" smtClean="0"/>
              <a:t>Satisfaction with childcare</a:t>
            </a:r>
          </a:p>
          <a:p>
            <a:pPr marL="342900" indent="-342900">
              <a:buClr>
                <a:srgbClr val="EA0059"/>
              </a:buClr>
              <a:buFont typeface="Wingdings" panose="05000000000000000000" pitchFamily="2" charset="2"/>
              <a:buChar char="§"/>
            </a:pPr>
            <a:r>
              <a:rPr lang="en-US" sz="2800" dirty="0" smtClean="0"/>
              <a:t>Location </a:t>
            </a:r>
          </a:p>
          <a:p>
            <a:pPr marL="342900" indent="-342900">
              <a:buClr>
                <a:srgbClr val="EA0059"/>
              </a:buClr>
              <a:buFont typeface="Wingdings" panose="05000000000000000000" pitchFamily="2" charset="2"/>
              <a:buChar char="§"/>
            </a:pPr>
            <a:r>
              <a:rPr lang="en-US" sz="2800" dirty="0" smtClean="0"/>
              <a:t>Availability and choice </a:t>
            </a:r>
          </a:p>
          <a:p>
            <a:pPr marL="342900" indent="-342900">
              <a:buClr>
                <a:srgbClr val="EA0059"/>
              </a:buClr>
              <a:buFont typeface="Wingdings" panose="05000000000000000000" pitchFamily="2" charset="2"/>
              <a:buChar char="§"/>
            </a:pPr>
            <a:r>
              <a:rPr lang="en-US" sz="2800" dirty="0" smtClean="0"/>
              <a:t>Preferred patterns  </a:t>
            </a:r>
            <a:r>
              <a:rPr lang="en-US" sz="2800" dirty="0"/>
              <a:t>	</a:t>
            </a:r>
          </a:p>
        </p:txBody>
      </p:sp>
      <p:pic>
        <p:nvPicPr>
          <p:cNvPr id="2" name="Picture 1"/>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3268981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0" y="-11467"/>
            <a:ext cx="4504268" cy="5819599"/>
          </a:xfrm>
          <a:prstGeom prst="rect">
            <a:avLst/>
          </a:prstGeom>
        </p:spPr>
      </p:pic>
      <p:sp>
        <p:nvSpPr>
          <p:cNvPr id="3" name="TextBox 2"/>
          <p:cNvSpPr txBox="1"/>
          <p:nvPr/>
        </p:nvSpPr>
        <p:spPr>
          <a:xfrm>
            <a:off x="4775202" y="1559504"/>
            <a:ext cx="3756074" cy="2677656"/>
          </a:xfrm>
          <a:prstGeom prst="rect">
            <a:avLst/>
          </a:prstGeom>
          <a:noFill/>
        </p:spPr>
        <p:txBody>
          <a:bodyPr wrap="square" rtlCol="0">
            <a:spAutoFit/>
          </a:bodyPr>
          <a:lstStyle/>
          <a:p>
            <a:r>
              <a:rPr lang="sv-SE" sz="4800" dirty="0" smtClean="0">
                <a:solidFill>
                  <a:srgbClr val="EA0059"/>
                </a:solidFill>
              </a:rPr>
              <a:t>Question – is that your real world?   </a:t>
            </a:r>
            <a:endParaRPr lang="sv-SE" sz="4800" dirty="0">
              <a:solidFill>
                <a:srgbClr val="EA0059"/>
              </a:solidFill>
            </a:endParaRPr>
          </a:p>
          <a:p>
            <a:pPr marL="342900" indent="-342900">
              <a:buClr>
                <a:srgbClr val="EA0059"/>
              </a:buClr>
              <a:buFont typeface="Wingdings" panose="05000000000000000000" pitchFamily="2" charset="2"/>
              <a:buChar char="§"/>
            </a:pPr>
            <a:endParaRPr lang="en-US" sz="2400" dirty="0"/>
          </a:p>
        </p:txBody>
      </p:sp>
      <p:pic>
        <p:nvPicPr>
          <p:cNvPr id="6" name="Picture 5"/>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1635917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0" y="-11467"/>
            <a:ext cx="4504268" cy="5819599"/>
          </a:xfrm>
          <a:prstGeom prst="rect">
            <a:avLst/>
          </a:prstGeom>
        </p:spPr>
      </p:pic>
      <p:sp>
        <p:nvSpPr>
          <p:cNvPr id="3" name="TextBox 2"/>
          <p:cNvSpPr txBox="1"/>
          <p:nvPr/>
        </p:nvSpPr>
        <p:spPr>
          <a:xfrm>
            <a:off x="4775202" y="1559504"/>
            <a:ext cx="3756074" cy="2677656"/>
          </a:xfrm>
          <a:prstGeom prst="rect">
            <a:avLst/>
          </a:prstGeom>
          <a:noFill/>
        </p:spPr>
        <p:txBody>
          <a:bodyPr wrap="square" rtlCol="0">
            <a:spAutoFit/>
          </a:bodyPr>
          <a:lstStyle/>
          <a:p>
            <a:r>
              <a:rPr lang="sv-SE" sz="4800" dirty="0" smtClean="0">
                <a:solidFill>
                  <a:srgbClr val="EA0059"/>
                </a:solidFill>
              </a:rPr>
              <a:t>Opportunities and challenges  </a:t>
            </a:r>
            <a:endParaRPr lang="sv-SE" sz="4800" dirty="0">
              <a:solidFill>
                <a:srgbClr val="EA0059"/>
              </a:solidFill>
            </a:endParaRPr>
          </a:p>
          <a:p>
            <a:pPr marL="342900" indent="-342900">
              <a:buClr>
                <a:srgbClr val="EA0059"/>
              </a:buClr>
              <a:buFont typeface="Wingdings" panose="05000000000000000000" pitchFamily="2" charset="2"/>
              <a:buChar char="§"/>
            </a:pPr>
            <a:endParaRPr lang="en-US" sz="2400" dirty="0"/>
          </a:p>
        </p:txBody>
      </p:sp>
      <p:pic>
        <p:nvPicPr>
          <p:cNvPr id="6" name="Picture 5"/>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4027301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1166" y="1995816"/>
            <a:ext cx="3756074" cy="2308324"/>
          </a:xfrm>
          <a:prstGeom prst="rect">
            <a:avLst/>
          </a:prstGeom>
          <a:noFill/>
        </p:spPr>
        <p:txBody>
          <a:bodyPr wrap="square" rtlCol="0">
            <a:spAutoFit/>
          </a:bodyPr>
          <a:lstStyle/>
          <a:p>
            <a:r>
              <a:rPr lang="sv-SE" sz="4800" dirty="0" smtClean="0">
                <a:solidFill>
                  <a:srgbClr val="EA0059"/>
                </a:solidFill>
              </a:rPr>
              <a:t>Support needs and solutions </a:t>
            </a:r>
            <a:r>
              <a:rPr lang="en-GB" sz="2400" dirty="0" smtClean="0"/>
              <a:t> </a:t>
            </a:r>
            <a:endParaRPr lang="en-US" sz="2400" dirty="0"/>
          </a:p>
        </p:txBody>
      </p:sp>
      <p:pic>
        <p:nvPicPr>
          <p:cNvPr id="6" name="Picture 5"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4692665" y="-28400"/>
            <a:ext cx="4504268" cy="5819600"/>
          </a:xfrm>
          <a:prstGeom prst="rect">
            <a:avLst/>
          </a:prstGeom>
        </p:spPr>
      </p:pic>
      <p:pic>
        <p:nvPicPr>
          <p:cNvPr id="5" name="Picture 4"/>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1273074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1166" y="1995816"/>
            <a:ext cx="3756074" cy="2308324"/>
          </a:xfrm>
          <a:prstGeom prst="rect">
            <a:avLst/>
          </a:prstGeom>
          <a:noFill/>
        </p:spPr>
        <p:txBody>
          <a:bodyPr wrap="square" rtlCol="0">
            <a:spAutoFit/>
          </a:bodyPr>
          <a:lstStyle/>
          <a:p>
            <a:r>
              <a:rPr lang="sv-SE" sz="4800" dirty="0" smtClean="0">
                <a:solidFill>
                  <a:srgbClr val="EA0059"/>
                </a:solidFill>
              </a:rPr>
              <a:t>Next steps and</a:t>
            </a:r>
          </a:p>
          <a:p>
            <a:r>
              <a:rPr lang="sv-SE" sz="4800" dirty="0" smtClean="0">
                <a:solidFill>
                  <a:srgbClr val="EA0059"/>
                </a:solidFill>
              </a:rPr>
              <a:t>Summary</a:t>
            </a:r>
            <a:endParaRPr lang="en-US" sz="2400" dirty="0"/>
          </a:p>
        </p:txBody>
      </p:sp>
      <p:pic>
        <p:nvPicPr>
          <p:cNvPr id="6" name="Picture 5"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4692665" y="-28400"/>
            <a:ext cx="4504268" cy="5819600"/>
          </a:xfrm>
          <a:prstGeom prst="rect">
            <a:avLst/>
          </a:prstGeom>
        </p:spPr>
      </p:pic>
      <p:pic>
        <p:nvPicPr>
          <p:cNvPr id="5" name="Picture 4"/>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3243273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3785652"/>
          </a:xfrm>
          <a:prstGeom prst="rect">
            <a:avLst/>
          </a:prstGeom>
          <a:noFill/>
        </p:spPr>
        <p:txBody>
          <a:bodyPr wrap="square" rtlCol="0">
            <a:spAutoFit/>
          </a:bodyPr>
          <a:lstStyle/>
          <a:p>
            <a:r>
              <a:rPr lang="sv-SE" sz="4800" dirty="0" smtClean="0">
                <a:solidFill>
                  <a:srgbClr val="EA0059"/>
                </a:solidFill>
              </a:rPr>
              <a:t>Agenda </a:t>
            </a:r>
          </a:p>
          <a:p>
            <a:endParaRPr lang="sv-SE" sz="2400" dirty="0" smtClean="0"/>
          </a:p>
          <a:p>
            <a:pPr marL="342900" indent="-342900">
              <a:buClr>
                <a:srgbClr val="EA0059"/>
              </a:buClr>
              <a:buFont typeface="Wingdings" panose="05000000000000000000" pitchFamily="2" charset="2"/>
              <a:buChar char="§"/>
            </a:pPr>
            <a:r>
              <a:rPr lang="en-GB" sz="2400" dirty="0" smtClean="0"/>
              <a:t>Policy update </a:t>
            </a:r>
          </a:p>
          <a:p>
            <a:pPr marL="342900" indent="-342900">
              <a:buClr>
                <a:srgbClr val="EA0059"/>
              </a:buClr>
              <a:buFont typeface="Wingdings" panose="05000000000000000000" pitchFamily="2" charset="2"/>
              <a:buChar char="§"/>
            </a:pPr>
            <a:r>
              <a:rPr lang="en-GB" sz="2400" dirty="0" smtClean="0"/>
              <a:t>Understanding potential impact of 30 hours </a:t>
            </a:r>
          </a:p>
          <a:p>
            <a:pPr marL="342900" indent="-342900">
              <a:buClr>
                <a:srgbClr val="EA0059"/>
              </a:buClr>
              <a:buFont typeface="Wingdings" panose="05000000000000000000" pitchFamily="2" charset="2"/>
              <a:buChar char="§"/>
            </a:pPr>
            <a:r>
              <a:rPr lang="en-GB" sz="2400" dirty="0" smtClean="0"/>
              <a:t>The current position – Statistical First Release 2015</a:t>
            </a:r>
          </a:p>
          <a:p>
            <a:pPr marL="342900" indent="-342900">
              <a:buClr>
                <a:srgbClr val="EA0059"/>
              </a:buClr>
              <a:buFont typeface="Wingdings" panose="05000000000000000000" pitchFamily="2" charset="2"/>
              <a:buChar char="§"/>
            </a:pPr>
            <a:r>
              <a:rPr lang="en-GB" sz="2400" dirty="0" smtClean="0"/>
              <a:t>Key finds from the CSA 2015</a:t>
            </a:r>
            <a:endParaRPr lang="en-US" sz="2400" dirty="0"/>
          </a:p>
          <a:p>
            <a:pPr marL="342900" indent="-342900">
              <a:buClr>
                <a:srgbClr val="EA0059"/>
              </a:buClr>
              <a:buFont typeface="Wingdings" panose="05000000000000000000" pitchFamily="2" charset="2"/>
              <a:buChar char="§"/>
            </a:pPr>
            <a:r>
              <a:rPr lang="pt-BR" sz="2400" dirty="0" smtClean="0"/>
              <a:t>Opportunities and challenges </a:t>
            </a:r>
            <a:endParaRPr lang="pt-BR" sz="2400" dirty="0"/>
          </a:p>
          <a:p>
            <a:pPr marL="342900" indent="-342900">
              <a:buClr>
                <a:srgbClr val="EA0059"/>
              </a:buClr>
              <a:buFont typeface="Wingdings" panose="05000000000000000000" pitchFamily="2" charset="2"/>
              <a:buChar char="§"/>
            </a:pPr>
            <a:r>
              <a:rPr lang="fr-FR" sz="2400" dirty="0" smtClean="0"/>
              <a:t>Support needs and possible solutions</a:t>
            </a:r>
          </a:p>
          <a:p>
            <a:pPr marL="342900" indent="-342900">
              <a:buClr>
                <a:srgbClr val="EA0059"/>
              </a:buClr>
              <a:buFont typeface="Wingdings" panose="05000000000000000000" pitchFamily="2" charset="2"/>
              <a:buChar char="§"/>
            </a:pPr>
            <a:r>
              <a:rPr lang="fr-FR" sz="2400" dirty="0" smtClean="0"/>
              <a:t>Questionnaire and next steps</a:t>
            </a:r>
            <a:endParaRPr lang="en-US" sz="2400" dirty="0"/>
          </a:p>
        </p:txBody>
      </p:sp>
      <p:pic>
        <p:nvPicPr>
          <p:cNvPr id="2" name="Picture 1"/>
          <p:cNvPicPr>
            <a:picLocks noChangeAspect="1"/>
          </p:cNvPicPr>
          <p:nvPr/>
        </p:nvPicPr>
        <p:blipFill>
          <a:blip r:embed="rId2"/>
          <a:stretch>
            <a:fillRect/>
          </a:stretch>
        </p:blipFill>
        <p:spPr>
          <a:xfrm>
            <a:off x="-8467" y="5672471"/>
            <a:ext cx="9180000" cy="1210930"/>
          </a:xfrm>
          <a:prstGeom prst="rect">
            <a:avLst/>
          </a:prstGeom>
        </p:spPr>
      </p:pic>
    </p:spTree>
    <p:extLst>
      <p:ext uri="{BB962C8B-B14F-4D97-AF65-F5344CB8AC3E}">
        <p14:creationId xmlns:p14="http://schemas.microsoft.com/office/powerpoint/2010/main" val="261624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0" y="-11467"/>
            <a:ext cx="4504268" cy="5819599"/>
          </a:xfrm>
          <a:prstGeom prst="rect">
            <a:avLst/>
          </a:prstGeom>
        </p:spPr>
      </p:pic>
      <p:sp>
        <p:nvSpPr>
          <p:cNvPr id="3" name="TextBox 2"/>
          <p:cNvSpPr txBox="1"/>
          <p:nvPr/>
        </p:nvSpPr>
        <p:spPr>
          <a:xfrm>
            <a:off x="4775202" y="557245"/>
            <a:ext cx="3756074" cy="4893647"/>
          </a:xfrm>
          <a:prstGeom prst="rect">
            <a:avLst/>
          </a:prstGeom>
          <a:noFill/>
        </p:spPr>
        <p:txBody>
          <a:bodyPr wrap="square" rtlCol="0">
            <a:spAutoFit/>
          </a:bodyPr>
          <a:lstStyle/>
          <a:p>
            <a:r>
              <a:rPr lang="sv-SE" sz="4800" b="1" i="1" dirty="0" smtClean="0">
                <a:solidFill>
                  <a:srgbClr val="EA0059"/>
                </a:solidFill>
              </a:rPr>
              <a:t>So far ..  </a:t>
            </a:r>
            <a:endParaRPr lang="sv-SE" sz="4800" b="1" i="1" dirty="0">
              <a:solidFill>
                <a:srgbClr val="EA0059"/>
              </a:solidFill>
            </a:endParaRPr>
          </a:p>
          <a:p>
            <a:pPr marL="342900" indent="-342900">
              <a:buClr>
                <a:srgbClr val="EA0059"/>
              </a:buClr>
              <a:buFont typeface="Wingdings" panose="05000000000000000000" pitchFamily="2" charset="2"/>
              <a:buChar char="§"/>
            </a:pPr>
            <a:r>
              <a:rPr lang="en-GB" sz="2400" dirty="0" smtClean="0"/>
              <a:t>Childcare Bill - Policy </a:t>
            </a:r>
            <a:r>
              <a:rPr lang="en-GB" sz="2400" dirty="0"/>
              <a:t>statements </a:t>
            </a:r>
            <a:endParaRPr lang="en-GB" sz="2400" dirty="0" smtClean="0"/>
          </a:p>
          <a:p>
            <a:pPr marL="342900" indent="-342900">
              <a:buClr>
                <a:srgbClr val="EA0059"/>
              </a:buClr>
              <a:buFont typeface="Wingdings" panose="05000000000000000000" pitchFamily="2" charset="2"/>
              <a:buChar char="§"/>
            </a:pPr>
            <a:r>
              <a:rPr lang="en-GB" sz="2400" dirty="0" smtClean="0"/>
              <a:t>Review </a:t>
            </a:r>
            <a:r>
              <a:rPr lang="en-GB" sz="2400" dirty="0"/>
              <a:t>of cost of providing childcare </a:t>
            </a:r>
          </a:p>
          <a:p>
            <a:pPr marL="342900" indent="-342900">
              <a:buClr>
                <a:srgbClr val="EA0059"/>
              </a:buClr>
              <a:buFont typeface="Wingdings" panose="05000000000000000000" pitchFamily="2" charset="2"/>
              <a:buChar char="§"/>
            </a:pPr>
            <a:r>
              <a:rPr lang="en-GB" sz="2400" dirty="0"/>
              <a:t>Consultation with parents, providers and employers</a:t>
            </a:r>
            <a:endParaRPr lang="en-US" sz="2400" dirty="0"/>
          </a:p>
          <a:p>
            <a:pPr marL="342900" indent="-342900">
              <a:buClr>
                <a:srgbClr val="EA0059"/>
              </a:buClr>
              <a:buFont typeface="Wingdings" panose="05000000000000000000" pitchFamily="2" charset="2"/>
              <a:buChar char="§"/>
            </a:pPr>
            <a:r>
              <a:rPr lang="pt-BR" sz="2400" dirty="0"/>
              <a:t>Childcare Implementation task force </a:t>
            </a:r>
          </a:p>
          <a:p>
            <a:pPr marL="342900" indent="-342900">
              <a:buClr>
                <a:srgbClr val="EA0059"/>
              </a:buClr>
              <a:buFont typeface="Wingdings" panose="05000000000000000000" pitchFamily="2" charset="2"/>
              <a:buChar char="§"/>
            </a:pPr>
            <a:r>
              <a:rPr lang="pt-BR" sz="2400" dirty="0"/>
              <a:t>Expressions of interest for early </a:t>
            </a:r>
            <a:r>
              <a:rPr lang="pt-BR" sz="2400" dirty="0" smtClean="0"/>
              <a:t>implementation</a:t>
            </a:r>
            <a:endParaRPr lang="en-US" sz="2400" dirty="0"/>
          </a:p>
        </p:txBody>
      </p:sp>
      <p:pic>
        <p:nvPicPr>
          <p:cNvPr id="6" name="Picture 5"/>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1876491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7" y="5672471"/>
            <a:ext cx="9180000" cy="1210930"/>
          </a:xfrm>
          <a:prstGeom prst="rect">
            <a:avLst/>
          </a:prstGeom>
        </p:spPr>
      </p:pic>
      <p:pic>
        <p:nvPicPr>
          <p:cNvPr id="4" name="Picture 3"/>
          <p:cNvPicPr>
            <a:picLocks noChangeAspect="1"/>
          </p:cNvPicPr>
          <p:nvPr/>
        </p:nvPicPr>
        <p:blipFill>
          <a:blip r:embed="rId3"/>
          <a:stretch>
            <a:fillRect/>
          </a:stretch>
        </p:blipFill>
        <p:spPr>
          <a:xfrm>
            <a:off x="0" y="0"/>
            <a:ext cx="9144000" cy="6755642"/>
          </a:xfrm>
          <a:prstGeom prst="rect">
            <a:avLst/>
          </a:prstGeom>
        </p:spPr>
      </p:pic>
    </p:spTree>
    <p:extLst>
      <p:ext uri="{BB962C8B-B14F-4D97-AF65-F5344CB8AC3E}">
        <p14:creationId xmlns:p14="http://schemas.microsoft.com/office/powerpoint/2010/main" val="1584729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9261" y="756989"/>
            <a:ext cx="3756074" cy="4524315"/>
          </a:xfrm>
          <a:prstGeom prst="rect">
            <a:avLst/>
          </a:prstGeom>
          <a:noFill/>
        </p:spPr>
        <p:txBody>
          <a:bodyPr wrap="square" rtlCol="0">
            <a:spAutoFit/>
          </a:bodyPr>
          <a:lstStyle/>
          <a:p>
            <a:r>
              <a:rPr lang="sv-SE" sz="4800" dirty="0" smtClean="0">
                <a:solidFill>
                  <a:srgbClr val="EA0059"/>
                </a:solidFill>
              </a:rPr>
              <a:t>Entitlement </a:t>
            </a:r>
            <a:endParaRPr lang="sv-SE" sz="2000" dirty="0" smtClean="0"/>
          </a:p>
          <a:p>
            <a:pPr marL="342900" indent="-342900">
              <a:buClr>
                <a:srgbClr val="EA0059"/>
              </a:buClr>
              <a:buFont typeface="Wingdings" panose="05000000000000000000" pitchFamily="2" charset="2"/>
              <a:buChar char="§"/>
            </a:pPr>
            <a:endParaRPr lang="en-GB" sz="2400" dirty="0" smtClean="0"/>
          </a:p>
          <a:p>
            <a:pPr marL="342900" indent="-342900">
              <a:buClr>
                <a:srgbClr val="EA0059"/>
              </a:buClr>
              <a:buFont typeface="Wingdings" panose="05000000000000000000" pitchFamily="2" charset="2"/>
              <a:buChar char="§"/>
            </a:pPr>
            <a:r>
              <a:rPr lang="en-GB" sz="2400" dirty="0" smtClean="0"/>
              <a:t>The existing universal entitlement of up to 570 hours a year early learning/early education remains the same </a:t>
            </a:r>
            <a:r>
              <a:rPr lang="en-GB" sz="2400" dirty="0" smtClean="0"/>
              <a:t> </a:t>
            </a:r>
            <a:endParaRPr lang="en-GB" sz="2400" dirty="0" smtClean="0"/>
          </a:p>
          <a:p>
            <a:pPr marL="342900" indent="-342900">
              <a:buClr>
                <a:srgbClr val="EA0059"/>
              </a:buClr>
              <a:buFont typeface="Wingdings" panose="05000000000000000000" pitchFamily="2" charset="2"/>
              <a:buChar char="§"/>
            </a:pPr>
            <a:r>
              <a:rPr lang="en-GB" sz="2400" dirty="0" smtClean="0"/>
              <a:t>An additional 570 hours per year to be taken over no less that 38 weeks a year. </a:t>
            </a:r>
            <a:endParaRPr lang="en-US" sz="2400" dirty="0"/>
          </a:p>
        </p:txBody>
      </p:sp>
      <p:pic>
        <p:nvPicPr>
          <p:cNvPr id="6" name="Picture 5"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4692665" y="-28400"/>
            <a:ext cx="4504268" cy="5819600"/>
          </a:xfrm>
          <a:prstGeom prst="rect">
            <a:avLst/>
          </a:prstGeom>
        </p:spPr>
      </p:pic>
      <p:pic>
        <p:nvPicPr>
          <p:cNvPr id="5" name="Picture 4"/>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3472056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5078313"/>
          </a:xfrm>
          <a:prstGeom prst="rect">
            <a:avLst/>
          </a:prstGeom>
          <a:noFill/>
        </p:spPr>
        <p:txBody>
          <a:bodyPr wrap="square" rtlCol="0">
            <a:spAutoFit/>
          </a:bodyPr>
          <a:lstStyle/>
          <a:p>
            <a:r>
              <a:rPr lang="sv-SE" sz="4800" dirty="0" smtClean="0">
                <a:solidFill>
                  <a:srgbClr val="EA0059"/>
                </a:solidFill>
              </a:rPr>
              <a:t>Delivery principles... </a:t>
            </a:r>
          </a:p>
          <a:p>
            <a:endParaRPr lang="sv-SE" sz="3600" b="1" dirty="0" smtClean="0">
              <a:solidFill>
                <a:srgbClr val="EA0059"/>
              </a:solidFill>
            </a:endParaRPr>
          </a:p>
          <a:p>
            <a:pPr marL="342900" indent="-342900">
              <a:buClr>
                <a:srgbClr val="EA0059"/>
              </a:buClr>
              <a:buFont typeface="Wingdings" panose="05000000000000000000" pitchFamily="2" charset="2"/>
              <a:buChar char="§"/>
            </a:pPr>
            <a:r>
              <a:rPr lang="en-GB" sz="2400" dirty="0" smtClean="0"/>
              <a:t>Must be safe and quality </a:t>
            </a:r>
          </a:p>
          <a:p>
            <a:pPr marL="342900" indent="-342900">
              <a:buClr>
                <a:srgbClr val="EA0059"/>
              </a:buClr>
              <a:buFont typeface="Wingdings" panose="05000000000000000000" pitchFamily="2" charset="2"/>
              <a:buChar char="§"/>
            </a:pPr>
            <a:r>
              <a:rPr lang="en-GB" sz="2400" dirty="0" smtClean="0"/>
              <a:t>Be deliverable for early implementation in Sept 2016 and full roll-out from Sept 2017</a:t>
            </a:r>
          </a:p>
          <a:p>
            <a:pPr marL="342900" indent="-342900">
              <a:buClr>
                <a:srgbClr val="EA0059"/>
              </a:buClr>
              <a:buFont typeface="Wingdings" panose="05000000000000000000" pitchFamily="2" charset="2"/>
              <a:buChar char="§"/>
            </a:pPr>
            <a:r>
              <a:rPr lang="en-GB" sz="2400" dirty="0" smtClean="0"/>
              <a:t>Must support and drive increased parental employment enabling parents to work extra hours, supporting an improvement in the standard of living for parents and children</a:t>
            </a:r>
          </a:p>
          <a:p>
            <a:pPr marL="342900" indent="-342900">
              <a:buClr>
                <a:srgbClr val="EA0059"/>
              </a:buClr>
              <a:buFont typeface="Wingdings" panose="05000000000000000000" pitchFamily="2" charset="2"/>
              <a:buChar char="§"/>
            </a:pPr>
            <a:r>
              <a:rPr lang="en-GB" sz="2400" dirty="0" smtClean="0"/>
              <a:t>Must be affordable and provide value for money for government at a sustainable rate for the sector. </a:t>
            </a:r>
          </a:p>
          <a:p>
            <a:pPr>
              <a:buClr>
                <a:srgbClr val="EA0059"/>
              </a:buClr>
            </a:pPr>
            <a:r>
              <a:rPr lang="pt-BR" sz="2400" dirty="0" smtClean="0"/>
              <a:t> </a:t>
            </a:r>
            <a:endParaRPr lang="en-US" sz="2400" dirty="0"/>
          </a:p>
        </p:txBody>
      </p:sp>
      <p:pic>
        <p:nvPicPr>
          <p:cNvPr id="2" name="Picture 1"/>
          <p:cNvPicPr>
            <a:picLocks noChangeAspect="1"/>
          </p:cNvPicPr>
          <p:nvPr/>
        </p:nvPicPr>
        <p:blipFill>
          <a:blip r:embed="rId2"/>
          <a:stretch>
            <a:fillRect/>
          </a:stretch>
        </p:blipFill>
        <p:spPr>
          <a:xfrm>
            <a:off x="-8467" y="5672471"/>
            <a:ext cx="9180000" cy="1210930"/>
          </a:xfrm>
          <a:prstGeom prst="rect">
            <a:avLst/>
          </a:prstGeom>
        </p:spPr>
      </p:pic>
    </p:spTree>
    <p:extLst>
      <p:ext uri="{BB962C8B-B14F-4D97-AF65-F5344CB8AC3E}">
        <p14:creationId xmlns:p14="http://schemas.microsoft.com/office/powerpoint/2010/main" val="1975075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29 at 09.10.21.png"/>
          <p:cNvPicPr>
            <a:picLocks noChangeAspect="1"/>
          </p:cNvPicPr>
          <p:nvPr/>
        </p:nvPicPr>
        <p:blipFill rotWithShape="1">
          <a:blip r:embed="rId2">
            <a:extLst>
              <a:ext uri="{28A0092B-C50C-407E-A947-70E740481C1C}">
                <a14:useLocalDpi xmlns:a14="http://schemas.microsoft.com/office/drawing/2010/main" val="0"/>
              </a:ext>
            </a:extLst>
          </a:blip>
          <a:srcRect l="31111" t="4266" r="27511"/>
          <a:stretch/>
        </p:blipFill>
        <p:spPr>
          <a:xfrm>
            <a:off x="0" y="-11467"/>
            <a:ext cx="4504268" cy="5819599"/>
          </a:xfrm>
          <a:prstGeom prst="rect">
            <a:avLst/>
          </a:prstGeom>
        </p:spPr>
      </p:pic>
      <p:sp>
        <p:nvSpPr>
          <p:cNvPr id="3" name="TextBox 2"/>
          <p:cNvSpPr txBox="1"/>
          <p:nvPr/>
        </p:nvSpPr>
        <p:spPr>
          <a:xfrm>
            <a:off x="4775202" y="1568627"/>
            <a:ext cx="3756074" cy="3354765"/>
          </a:xfrm>
          <a:prstGeom prst="rect">
            <a:avLst/>
          </a:prstGeom>
          <a:noFill/>
        </p:spPr>
        <p:txBody>
          <a:bodyPr wrap="square" rtlCol="0">
            <a:spAutoFit/>
          </a:bodyPr>
          <a:lstStyle/>
          <a:p>
            <a:r>
              <a:rPr lang="sv-SE" sz="4800" dirty="0" smtClean="0">
                <a:solidFill>
                  <a:srgbClr val="EA0059"/>
                </a:solidFill>
              </a:rPr>
              <a:t>The delivery mechanism through local authorities </a:t>
            </a:r>
            <a:endParaRPr lang="sv-SE" sz="2800" dirty="0" smtClean="0">
              <a:solidFill>
                <a:srgbClr val="EA0059"/>
              </a:solidFill>
            </a:endParaRPr>
          </a:p>
          <a:p>
            <a:endParaRPr lang="sv-SE" sz="2000" b="1" dirty="0" smtClean="0"/>
          </a:p>
        </p:txBody>
      </p:sp>
      <p:pic>
        <p:nvPicPr>
          <p:cNvPr id="6" name="Picture 5"/>
          <p:cNvPicPr>
            <a:picLocks noChangeAspect="1"/>
          </p:cNvPicPr>
          <p:nvPr/>
        </p:nvPicPr>
        <p:blipFill>
          <a:blip r:embed="rId3"/>
          <a:stretch>
            <a:fillRect/>
          </a:stretch>
        </p:blipFill>
        <p:spPr>
          <a:xfrm>
            <a:off x="-8467" y="5672471"/>
            <a:ext cx="9180000" cy="1210930"/>
          </a:xfrm>
          <a:prstGeom prst="rect">
            <a:avLst/>
          </a:prstGeom>
        </p:spPr>
      </p:pic>
    </p:spTree>
    <p:extLst>
      <p:ext uri="{BB962C8B-B14F-4D97-AF65-F5344CB8AC3E}">
        <p14:creationId xmlns:p14="http://schemas.microsoft.com/office/powerpoint/2010/main" val="2600782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468" y="558799"/>
            <a:ext cx="7508129" cy="4893647"/>
          </a:xfrm>
          <a:prstGeom prst="rect">
            <a:avLst/>
          </a:prstGeom>
          <a:noFill/>
        </p:spPr>
        <p:txBody>
          <a:bodyPr wrap="square" rtlCol="0">
            <a:spAutoFit/>
          </a:bodyPr>
          <a:lstStyle/>
          <a:p>
            <a:r>
              <a:rPr lang="sv-SE" sz="4800" dirty="0" smtClean="0">
                <a:solidFill>
                  <a:srgbClr val="EA0059"/>
                </a:solidFill>
              </a:rPr>
              <a:t>Eligibility...</a:t>
            </a:r>
            <a:endParaRPr lang="sv-SE" sz="3600" dirty="0" smtClean="0">
              <a:solidFill>
                <a:srgbClr val="EA0059"/>
              </a:solidFill>
            </a:endParaRPr>
          </a:p>
          <a:p>
            <a:pPr>
              <a:buClr>
                <a:srgbClr val="EA0059"/>
              </a:buClr>
            </a:pPr>
            <a:r>
              <a:rPr lang="en-GB" sz="2400" dirty="0" smtClean="0"/>
              <a:t>Eligibility </a:t>
            </a:r>
            <a:r>
              <a:rPr lang="en-GB" sz="2400" dirty="0"/>
              <a:t>for the free entitlement will include households where</a:t>
            </a:r>
            <a:r>
              <a:rPr lang="en-GB" sz="2400" dirty="0" smtClean="0"/>
              <a:t>:</a:t>
            </a:r>
          </a:p>
          <a:p>
            <a:pPr>
              <a:buClr>
                <a:srgbClr val="EA0059"/>
              </a:buClr>
            </a:pPr>
            <a:endParaRPr lang="en-GB" sz="2400" dirty="0"/>
          </a:p>
          <a:p>
            <a:pPr marL="342900" indent="-342900">
              <a:buClr>
                <a:srgbClr val="EA0059"/>
              </a:buClr>
              <a:buFont typeface="Wingdings" panose="05000000000000000000" pitchFamily="2" charset="2"/>
              <a:buChar char="§"/>
            </a:pPr>
            <a:r>
              <a:rPr lang="en-GB" sz="2400" dirty="0"/>
              <a:t>B</a:t>
            </a:r>
            <a:r>
              <a:rPr lang="en-GB" sz="2400" dirty="0" smtClean="0"/>
              <a:t>oth </a:t>
            </a:r>
            <a:r>
              <a:rPr lang="en-GB" sz="2400" dirty="0"/>
              <a:t>parents are working or one parent working in lone parent families, for their children aged three- or </a:t>
            </a:r>
            <a:r>
              <a:rPr lang="en-GB" sz="2400" dirty="0" smtClean="0"/>
              <a:t>four-years-old</a:t>
            </a:r>
            <a:endParaRPr lang="en-GB" sz="2400" dirty="0" smtClean="0"/>
          </a:p>
          <a:p>
            <a:pPr marL="342900" indent="-342900">
              <a:buClr>
                <a:srgbClr val="EA0059"/>
              </a:buClr>
              <a:buFont typeface="Wingdings" panose="05000000000000000000" pitchFamily="2" charset="2"/>
              <a:buChar char="§"/>
            </a:pPr>
            <a:r>
              <a:rPr lang="en-GB" sz="2400" dirty="0" smtClean="0"/>
              <a:t>This </a:t>
            </a:r>
            <a:r>
              <a:rPr lang="en-GB" sz="2400" dirty="0"/>
              <a:t>will be defined as earning the equivalent of 8 hours per week on national minimum wage and this can </a:t>
            </a:r>
            <a:r>
              <a:rPr lang="en-GB" sz="2400" dirty="0" smtClean="0"/>
              <a:t>include self-employment</a:t>
            </a:r>
            <a:endParaRPr lang="en-GB" sz="2400" dirty="0"/>
          </a:p>
          <a:p>
            <a:pPr marL="342900" indent="-342900">
              <a:buClr>
                <a:srgbClr val="EA0059"/>
              </a:buClr>
              <a:buFont typeface="Wingdings" panose="05000000000000000000" pitchFamily="2" charset="2"/>
              <a:buChar char="§"/>
            </a:pPr>
            <a:r>
              <a:rPr lang="en-GB" sz="2400" dirty="0"/>
              <a:t>B</a:t>
            </a:r>
            <a:r>
              <a:rPr lang="en-GB" sz="2400" dirty="0" smtClean="0"/>
              <a:t>oth </a:t>
            </a:r>
            <a:r>
              <a:rPr lang="en-GB" sz="2400" dirty="0"/>
              <a:t>parents are working (as above) and in receipt of tax credits and/ or universal </a:t>
            </a:r>
            <a:r>
              <a:rPr lang="en-GB" sz="2400" dirty="0" smtClean="0"/>
              <a:t>credit</a:t>
            </a:r>
            <a:endParaRPr lang="en-GB" sz="2400" dirty="0"/>
          </a:p>
        </p:txBody>
      </p:sp>
      <p:pic>
        <p:nvPicPr>
          <p:cNvPr id="2" name="Picture 1"/>
          <p:cNvPicPr>
            <a:picLocks noChangeAspect="1"/>
          </p:cNvPicPr>
          <p:nvPr/>
        </p:nvPicPr>
        <p:blipFill>
          <a:blip r:embed="rId2"/>
          <a:stretch>
            <a:fillRect/>
          </a:stretch>
        </p:blipFill>
        <p:spPr>
          <a:xfrm>
            <a:off x="-8467" y="5672471"/>
            <a:ext cx="9180000" cy="1210930"/>
          </a:xfrm>
          <a:prstGeom prst="rect">
            <a:avLst/>
          </a:prstGeom>
        </p:spPr>
      </p:pic>
    </p:spTree>
    <p:extLst>
      <p:ext uri="{BB962C8B-B14F-4D97-AF65-F5344CB8AC3E}">
        <p14:creationId xmlns:p14="http://schemas.microsoft.com/office/powerpoint/2010/main" val="3883336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1048</Words>
  <Application>Microsoft Office PowerPoint</Application>
  <PresentationFormat>On-screen Show (4:3)</PresentationFormat>
  <Paragraphs>191</Paragraphs>
  <Slides>29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G</dc:creator>
  <cp:lastModifiedBy>Kate Sparling</cp:lastModifiedBy>
  <cp:revision>40</cp:revision>
  <dcterms:created xsi:type="dcterms:W3CDTF">2013-10-28T17:41:35Z</dcterms:created>
  <dcterms:modified xsi:type="dcterms:W3CDTF">2015-10-15T08:14:39Z</dcterms:modified>
</cp:coreProperties>
</file>