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2" r:id="rId3"/>
    <p:sldId id="257" r:id="rId4"/>
    <p:sldId id="258" r:id="rId5"/>
    <p:sldId id="263" r:id="rId6"/>
    <p:sldId id="271" r:id="rId7"/>
    <p:sldId id="266" r:id="rId8"/>
    <p:sldId id="267" r:id="rId9"/>
    <p:sldId id="264" r:id="rId10"/>
    <p:sldId id="270" r:id="rId11"/>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291C"/>
    <a:srgbClr val="3D39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15" autoAdjust="0"/>
    <p:restoredTop sz="96357" autoAdjust="0"/>
  </p:normalViewPr>
  <p:slideViewPr>
    <p:cSldViewPr>
      <p:cViewPr varScale="1">
        <p:scale>
          <a:sx n="106" d="100"/>
          <a:sy n="106" d="100"/>
        </p:scale>
        <p:origin x="196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075414-2CB2-4C7C-BC28-4DB64D7DF43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122783D9-071E-4C51-98E6-095120FA008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21641-3BCD-4889-9705-CAB162886BC2}" type="datetimeFigureOut">
              <a:rPr lang="en-GB"/>
              <a:pPr>
                <a:defRPr/>
              </a:pPr>
              <a:t>30/08/2019</a:t>
            </a:fld>
            <a:endParaRPr lang="en-GB"/>
          </a:p>
        </p:txBody>
      </p:sp>
      <p:sp>
        <p:nvSpPr>
          <p:cNvPr id="4" name="Slide Image Placeholder 3">
            <a:extLst>
              <a:ext uri="{FF2B5EF4-FFF2-40B4-BE49-F238E27FC236}">
                <a16:creationId xmlns:a16="http://schemas.microsoft.com/office/drawing/2014/main" id="{6ED6A548-CC6D-4BAA-B277-079000C90CC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85C98770-2846-406F-A373-2F9C0D523381}"/>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DD29BBD6-FF4A-4355-B842-E76EAC326DF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E6633446-614C-4D77-8032-7B46A2CBA17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A7938FEB-F3A4-4F5F-A1F5-1CB850E54A3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 Department for Education has published new guidance which makes it mandatory for schools to teach the following topics from September 2020.</a:t>
            </a:r>
          </a:p>
          <a:p>
            <a:endParaRPr lang="en-GB" sz="1200" dirty="0"/>
          </a:p>
          <a:p>
            <a:r>
              <a:rPr lang="en-GB" sz="1200" dirty="0"/>
              <a:t>If the school chooses to teach sex education, this should be included here – guidance is basic level and schools can choose to go beyond this.</a:t>
            </a:r>
            <a:endParaRPr lang="en-GB" dirty="0"/>
          </a:p>
        </p:txBody>
      </p:sp>
      <p:sp>
        <p:nvSpPr>
          <p:cNvPr id="4" name="Slide Number Placeholder 3"/>
          <p:cNvSpPr>
            <a:spLocks noGrp="1"/>
          </p:cNvSpPr>
          <p:nvPr>
            <p:ph type="sldNum" sz="quarter" idx="5"/>
          </p:nvPr>
        </p:nvSpPr>
        <p:spPr/>
        <p:txBody>
          <a:bodyPr/>
          <a:lstStyle/>
          <a:p>
            <a:pPr>
              <a:defRPr/>
            </a:pPr>
            <a:fld id="{A7938FEB-F3A4-4F5F-A1F5-1CB850E54A3A}" type="slidenum">
              <a:rPr lang="en-GB" altLang="en-US" smtClean="0"/>
              <a:pPr>
                <a:defRPr/>
              </a:pPr>
              <a:t>5</a:t>
            </a:fld>
            <a:endParaRPr lang="en-GB" altLang="en-US"/>
          </a:p>
        </p:txBody>
      </p:sp>
    </p:spTree>
    <p:extLst>
      <p:ext uri="{BB962C8B-B14F-4D97-AF65-F5344CB8AC3E}">
        <p14:creationId xmlns:p14="http://schemas.microsoft.com/office/powerpoint/2010/main" val="143175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School is a safe space to learn, and we have ground rules as well as the usual class rules in place.</a:t>
            </a:r>
          </a:p>
          <a:p>
            <a:r>
              <a:rPr lang="en-GB" sz="1200" dirty="0"/>
              <a:t>The lessons are led by the class teacher, who knows the children and understands their needs in terms of learning styles and additional support.</a:t>
            </a:r>
          </a:p>
          <a:p>
            <a:r>
              <a:rPr lang="en-GB" sz="1200" dirty="0"/>
              <a:t>Children are naturally curious and we feel that it is better that they get accurate and age appropriate information, rather than finding the answers to their questions online or via conversations in the playground which may be taken out of context.</a:t>
            </a:r>
          </a:p>
          <a:p>
            <a:endParaRPr lang="en-GB" dirty="0"/>
          </a:p>
        </p:txBody>
      </p:sp>
      <p:sp>
        <p:nvSpPr>
          <p:cNvPr id="4" name="Slide Number Placeholder 3"/>
          <p:cNvSpPr>
            <a:spLocks noGrp="1"/>
          </p:cNvSpPr>
          <p:nvPr>
            <p:ph type="sldNum" sz="quarter" idx="5"/>
          </p:nvPr>
        </p:nvSpPr>
        <p:spPr/>
        <p:txBody>
          <a:bodyPr/>
          <a:lstStyle/>
          <a:p>
            <a:pPr>
              <a:defRPr/>
            </a:pPr>
            <a:fld id="{A7938FEB-F3A4-4F5F-A1F5-1CB850E54A3A}" type="slidenum">
              <a:rPr lang="en-GB" altLang="en-US" smtClean="0"/>
              <a:pPr>
                <a:defRPr/>
              </a:pPr>
              <a:t>8</a:t>
            </a:fld>
            <a:endParaRPr lang="en-GB" altLang="en-US"/>
          </a:p>
        </p:txBody>
      </p:sp>
    </p:spTree>
    <p:extLst>
      <p:ext uri="{BB962C8B-B14F-4D97-AF65-F5344CB8AC3E}">
        <p14:creationId xmlns:p14="http://schemas.microsoft.com/office/powerpoint/2010/main" val="3636895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Footer Placeholder 4">
            <a:extLst>
              <a:ext uri="{FF2B5EF4-FFF2-40B4-BE49-F238E27FC236}">
                <a16:creationId xmlns:a16="http://schemas.microsoft.com/office/drawing/2014/main" id="{51974976-93BE-4702-B934-44FFCBAB096A}"/>
              </a:ext>
            </a:extLst>
          </p:cNvPr>
          <p:cNvSpPr>
            <a:spLocks noGrp="1"/>
          </p:cNvSpPr>
          <p:nvPr>
            <p:ph type="ftr" sz="quarter" idx="10"/>
          </p:nvPr>
        </p:nvSpPr>
        <p:spPr/>
        <p:txBody>
          <a:bodyPr/>
          <a:lstStyle>
            <a:lvl1pPr>
              <a:defRPr/>
            </a:lvl1pPr>
          </a:lstStyle>
          <a:p>
            <a:pPr>
              <a:defRPr/>
            </a:pPr>
            <a:r>
              <a:rPr lang="en-GB"/>
              <a:t>haringey.gov.uk</a:t>
            </a:r>
          </a:p>
        </p:txBody>
      </p:sp>
    </p:spTree>
    <p:extLst>
      <p:ext uri="{BB962C8B-B14F-4D97-AF65-F5344CB8AC3E}">
        <p14:creationId xmlns:p14="http://schemas.microsoft.com/office/powerpoint/2010/main" val="130082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541E710B-2341-4C7C-853B-D0484EBDFCCE}"/>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004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AF2D932C-1D78-4CE9-BC2B-F76EDC34EBF3}"/>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Vertical Title 1"/>
          <p:cNvSpPr>
            <a:spLocks noGrp="1"/>
          </p:cNvSpPr>
          <p:nvPr>
            <p:ph type="title" orient="vert"/>
          </p:nvPr>
        </p:nvSpPr>
        <p:spPr>
          <a:xfrm>
            <a:off x="6629400" y="274639"/>
            <a:ext cx="2057400" cy="553062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9"/>
            <a:ext cx="6019800" cy="55306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5673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28193945-05E6-479A-8C0E-67ADB2479675}"/>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83530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6CE254BF-9254-4750-879E-C98BB2540CAE}"/>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a:xfrm>
            <a:off x="722313" y="3633043"/>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3285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06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80E2EA1-B4BC-45B2-BB90-35D216DA0F8C}"/>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9636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15710708-2C8C-47D7-880D-8CE09C47AA6C}"/>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27081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9EC4147F-ABAC-4DA2-B379-6C2D86507282}"/>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6981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CF60C783-30D7-480E-A1B8-310D448E188E}"/>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Tree>
    <p:extLst>
      <p:ext uri="{BB962C8B-B14F-4D97-AF65-F5344CB8AC3E}">
        <p14:creationId xmlns:p14="http://schemas.microsoft.com/office/powerpoint/2010/main" val="90589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828C9D4-81F2-4121-85AB-987812A11885}"/>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1"/>
            <a:ext cx="5111750" cy="553221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1"/>
            <a:ext cx="3008313" cy="43701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57680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F2F1F97-D2BF-4233-A0D4-B976D87B492B}"/>
              </a:ext>
            </a:extLst>
          </p:cNvPr>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eaLnBrk="1" fontAlgn="auto" hangingPunct="1">
              <a:spcBef>
                <a:spcPts val="0"/>
              </a:spcBef>
              <a:spcAft>
                <a:spcPts val="0"/>
              </a:spcAft>
              <a:defRPr/>
            </a:pPr>
            <a:r>
              <a:rPr lang="en-GB" dirty="0">
                <a:solidFill>
                  <a:srgbClr val="DA291C"/>
                </a:solidFill>
                <a:latin typeface="+mn-lt"/>
                <a:cs typeface="+mn-cs"/>
              </a:rPr>
              <a:t>haringey.gov.uk</a:t>
            </a:r>
          </a:p>
        </p:txBody>
      </p:sp>
      <p:sp>
        <p:nvSpPr>
          <p:cNvPr id="2" name="Title 1"/>
          <p:cNvSpPr>
            <a:spLocks noGrp="1"/>
          </p:cNvSpPr>
          <p:nvPr>
            <p:ph type="title"/>
          </p:nvPr>
        </p:nvSpPr>
        <p:spPr>
          <a:xfrm>
            <a:off x="1792288" y="4433664"/>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541783"/>
            <a:ext cx="5486400" cy="381885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00040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7924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A82C94E-5BDB-4A03-9DEE-5E5ABBBD2F1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11B85091-4056-4079-8A48-08B3B5F27AD7}"/>
              </a:ext>
            </a:extLst>
          </p:cNvPr>
          <p:cNvSpPr>
            <a:spLocks noGrp="1"/>
          </p:cNvSpPr>
          <p:nvPr>
            <p:ph type="body" idx="1"/>
          </p:nvPr>
        </p:nvSpPr>
        <p:spPr bwMode="auto">
          <a:xfrm>
            <a:off x="457200" y="1600200"/>
            <a:ext cx="8229600" cy="406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cxnSp>
        <p:nvCxnSpPr>
          <p:cNvPr id="8" name="Straight Connector 7">
            <a:extLst>
              <a:ext uri="{FF2B5EF4-FFF2-40B4-BE49-F238E27FC236}">
                <a16:creationId xmlns:a16="http://schemas.microsoft.com/office/drawing/2014/main" id="{56A559CE-66AC-4D18-82E0-B2A78643D877}"/>
              </a:ext>
            </a:extLst>
          </p:cNvPr>
          <p:cNvCxnSpPr/>
          <p:nvPr/>
        </p:nvCxnSpPr>
        <p:spPr>
          <a:xfrm>
            <a:off x="107950" y="5949950"/>
            <a:ext cx="8891588" cy="0"/>
          </a:xfrm>
          <a:prstGeom prst="line">
            <a:avLst/>
          </a:prstGeom>
          <a:ln w="6350">
            <a:solidFill>
              <a:srgbClr val="DA291C"/>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768A56D6-C7B4-4E90-9C0E-3B8B8CCB4EE3}"/>
              </a:ext>
            </a:extLst>
          </p:cNvPr>
          <p:cNvSpPr>
            <a:spLocks noGrp="1"/>
          </p:cNvSpPr>
          <p:nvPr>
            <p:ph type="ftr" sz="quarter" idx="3"/>
          </p:nvPr>
        </p:nvSpPr>
        <p:spPr>
          <a:xfrm>
            <a:off x="20638" y="6237288"/>
            <a:ext cx="2895600" cy="365125"/>
          </a:xfrm>
          <a:prstGeom prst="rect">
            <a:avLst/>
          </a:prstGeom>
        </p:spPr>
        <p:txBody>
          <a:bodyPr/>
          <a:lstStyle>
            <a:lvl1pPr eaLnBrk="1" fontAlgn="auto" hangingPunct="1">
              <a:spcBef>
                <a:spcPts val="0"/>
              </a:spcBef>
              <a:spcAft>
                <a:spcPts val="0"/>
              </a:spcAft>
              <a:defRPr sz="1100" b="1">
                <a:solidFill>
                  <a:srgbClr val="DA291C"/>
                </a:solidFill>
                <a:latin typeface="+mn-lt"/>
                <a:cs typeface="+mn-cs"/>
              </a:defRPr>
            </a:lvl1pPr>
          </a:lstStyle>
          <a:p>
            <a:pPr>
              <a:defRPr/>
            </a:pPr>
            <a:r>
              <a:rPr lang="en-GB"/>
              <a:t>haringey.gov.uk</a:t>
            </a:r>
          </a:p>
        </p:txBody>
      </p:sp>
      <p:pic>
        <p:nvPicPr>
          <p:cNvPr id="1030" name="Picture 6" descr="BS1995_Haringey_TapeType_RED_RGB.jpg">
            <a:extLst>
              <a:ext uri="{FF2B5EF4-FFF2-40B4-BE49-F238E27FC236}">
                <a16:creationId xmlns:a16="http://schemas.microsoft.com/office/drawing/2014/main" id="{BB272C69-7B6B-427C-9559-16E55FC99327}"/>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380288" y="6021388"/>
            <a:ext cx="161925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HelveticaNeueLT Std" panose="020B0604020202020204" pitchFamily="34" charset="0"/>
        </a:defRPr>
      </a:lvl2pPr>
      <a:lvl3pPr algn="ctr" rtl="0" eaLnBrk="1" fontAlgn="base" hangingPunct="1">
        <a:spcBef>
          <a:spcPct val="0"/>
        </a:spcBef>
        <a:spcAft>
          <a:spcPct val="0"/>
        </a:spcAft>
        <a:defRPr sz="4400">
          <a:solidFill>
            <a:schemeClr val="tx1"/>
          </a:solidFill>
          <a:latin typeface="HelveticaNeueLT Std" panose="020B0604020202020204" pitchFamily="34" charset="0"/>
        </a:defRPr>
      </a:lvl3pPr>
      <a:lvl4pPr algn="ctr" rtl="0" eaLnBrk="1" fontAlgn="base" hangingPunct="1">
        <a:spcBef>
          <a:spcPct val="0"/>
        </a:spcBef>
        <a:spcAft>
          <a:spcPct val="0"/>
        </a:spcAft>
        <a:defRPr sz="4400">
          <a:solidFill>
            <a:schemeClr val="tx1"/>
          </a:solidFill>
          <a:latin typeface="HelveticaNeueLT Std" panose="020B0604020202020204" pitchFamily="34" charset="0"/>
        </a:defRPr>
      </a:lvl4pPr>
      <a:lvl5pPr algn="ctr" rtl="0" eaLnBrk="1" fontAlgn="base" hangingPunct="1">
        <a:spcBef>
          <a:spcPct val="0"/>
        </a:spcBef>
        <a:spcAft>
          <a:spcPct val="0"/>
        </a:spcAft>
        <a:defRPr sz="4400">
          <a:solidFill>
            <a:schemeClr val="tx1"/>
          </a:solidFill>
          <a:latin typeface="HelveticaNeueLT Std" panose="020B0604020202020204" pitchFamily="34" charset="0"/>
        </a:defRPr>
      </a:lvl5pPr>
      <a:lvl6pPr marL="457200" algn="ctr" rtl="0" eaLnBrk="1" fontAlgn="base" hangingPunct="1">
        <a:spcBef>
          <a:spcPct val="0"/>
        </a:spcBef>
        <a:spcAft>
          <a:spcPct val="0"/>
        </a:spcAft>
        <a:defRPr sz="4400">
          <a:solidFill>
            <a:schemeClr val="tx1"/>
          </a:solidFill>
          <a:latin typeface="HelveticaNeueLT Std" panose="020B0604020202020204" pitchFamily="34" charset="0"/>
        </a:defRPr>
      </a:lvl6pPr>
      <a:lvl7pPr marL="914400" algn="ctr" rtl="0" eaLnBrk="1" fontAlgn="base" hangingPunct="1">
        <a:spcBef>
          <a:spcPct val="0"/>
        </a:spcBef>
        <a:spcAft>
          <a:spcPct val="0"/>
        </a:spcAft>
        <a:defRPr sz="4400">
          <a:solidFill>
            <a:schemeClr val="tx1"/>
          </a:solidFill>
          <a:latin typeface="HelveticaNeueLT Std" panose="020B0604020202020204" pitchFamily="34" charset="0"/>
        </a:defRPr>
      </a:lvl7pPr>
      <a:lvl8pPr marL="1371600" algn="ctr" rtl="0" eaLnBrk="1" fontAlgn="base" hangingPunct="1">
        <a:spcBef>
          <a:spcPct val="0"/>
        </a:spcBef>
        <a:spcAft>
          <a:spcPct val="0"/>
        </a:spcAft>
        <a:defRPr sz="4400">
          <a:solidFill>
            <a:schemeClr val="tx1"/>
          </a:solidFill>
          <a:latin typeface="HelveticaNeueLT Std" panose="020B0604020202020204" pitchFamily="34" charset="0"/>
        </a:defRPr>
      </a:lvl8pPr>
      <a:lvl9pPr marL="1828800" algn="ctr" rtl="0" eaLnBrk="1" fontAlgn="base" hangingPunct="1">
        <a:spcBef>
          <a:spcPct val="0"/>
        </a:spcBef>
        <a:spcAft>
          <a:spcPct val="0"/>
        </a:spcAft>
        <a:defRPr sz="4400">
          <a:solidFill>
            <a:schemeClr val="tx1"/>
          </a:solidFill>
          <a:latin typeface="HelveticaNeueLT Std" panose="020B06040202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ved=2ahUKEwiJ7ojfzqXkAhXQjqQKHTWDAZUQjRx6BAgBEAQ&amp;url=https%3A%2F%2Fpngheart.com%2Fpng%2Fchild-png-clipart%2F&amp;psig=AOvVaw0fXp0bNvQNL7oIzWi5XGVY&amp;ust=156708339928524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overnment/publications/relationships-education-relationships-and-sex-education-rse-and-health-educ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m/url?sa=i&amp;rct=j&amp;q=&amp;esrc=s&amp;source=images&amp;cd=&amp;ved=2ahUKEwiJ7ojfzqXkAhXQjqQKHTWDAZUQjRx6BAgBEAQ&amp;url=https%3A%2F%2Fpngheart.com%2Fpng%2Fchild-png-clipart%2F&amp;psig=AOvVaw0fXp0bNvQNL7oIzWi5XGVY&amp;ust=156708339928524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1845113-C8FD-482C-9622-F3541FF4EC92}"/>
              </a:ext>
            </a:extLst>
          </p:cNvPr>
          <p:cNvSpPr>
            <a:spLocks noGrp="1"/>
          </p:cNvSpPr>
          <p:nvPr>
            <p:ph type="ctrTitle"/>
          </p:nvPr>
        </p:nvSpPr>
        <p:spPr>
          <a:xfrm>
            <a:off x="685800" y="1772816"/>
            <a:ext cx="7772400" cy="2547714"/>
          </a:xfrm>
        </p:spPr>
        <p:txBody>
          <a:bodyPr/>
          <a:lstStyle/>
          <a:p>
            <a:pPr eaLnBrk="1" hangingPunct="1"/>
            <a:r>
              <a:rPr lang="en-GB" altLang="en-US" sz="3600" b="1" dirty="0">
                <a:latin typeface="Arial" panose="020B0604020202020204" pitchFamily="34" charset="0"/>
                <a:cs typeface="Arial" panose="020B0604020202020204" pitchFamily="34" charset="0"/>
              </a:rPr>
              <a:t>Parent and carer meeting:</a:t>
            </a:r>
            <a:br>
              <a:rPr lang="en-GB" altLang="en-US" sz="3600" b="1" dirty="0">
                <a:latin typeface="Arial" panose="020B0604020202020204" pitchFamily="34" charset="0"/>
                <a:cs typeface="Arial" panose="020B0604020202020204" pitchFamily="34" charset="0"/>
              </a:rPr>
            </a:br>
            <a:br>
              <a:rPr lang="en-GB" altLang="en-US" sz="3600" b="1" dirty="0">
                <a:latin typeface="Arial" panose="020B0604020202020204" pitchFamily="34" charset="0"/>
                <a:cs typeface="Arial" panose="020B0604020202020204" pitchFamily="34" charset="0"/>
              </a:rPr>
            </a:br>
            <a:r>
              <a:rPr lang="en-GB" altLang="en-US" sz="4000" dirty="0">
                <a:latin typeface="Arial" panose="020B0604020202020204" pitchFamily="34" charset="0"/>
                <a:cs typeface="Arial" panose="020B0604020202020204" pitchFamily="34" charset="0"/>
              </a:rPr>
              <a:t>Introducing our Relationships and Health Education curriculum</a:t>
            </a:r>
            <a:endParaRPr lang="en-GB" altLang="en-US"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EE792F6A-A319-470D-AD59-B23A1F74D110}"/>
              </a:ext>
            </a:extLst>
          </p:cNvPr>
          <p:cNvSpPr>
            <a:spLocks noGrp="1"/>
          </p:cNvSpPr>
          <p:nvPr>
            <p:ph type="subTitle" idx="1"/>
          </p:nvPr>
        </p:nvSpPr>
        <p:spPr>
          <a:xfrm>
            <a:off x="1371600" y="4509120"/>
            <a:ext cx="6400800" cy="1129680"/>
          </a:xfrm>
        </p:spPr>
        <p:txBody>
          <a:bodyPr rtlCol="0">
            <a:normAutofit lnSpcReduction="10000"/>
          </a:bodyPr>
          <a:lstStyle/>
          <a:p>
            <a:pPr fontAlgn="auto">
              <a:spcAft>
                <a:spcPts val="0"/>
              </a:spcAft>
              <a:defRPr/>
            </a:pPr>
            <a:r>
              <a:rPr lang="en-GB" dirty="0">
                <a:highlight>
                  <a:srgbClr val="FFFF00"/>
                </a:highlight>
                <a:latin typeface="Arial" panose="020B0604020202020204" pitchFamily="34" charset="0"/>
                <a:cs typeface="Arial" panose="020B0604020202020204" pitchFamily="34" charset="0"/>
              </a:rPr>
              <a:t>[add year group focus]</a:t>
            </a:r>
          </a:p>
          <a:p>
            <a:pPr eaLnBrk="1" fontAlgn="auto" hangingPunct="1">
              <a:spcAft>
                <a:spcPts val="0"/>
              </a:spcAft>
              <a:defRPr/>
            </a:pPr>
            <a:r>
              <a:rPr lang="en-GB" dirty="0">
                <a:highlight>
                  <a:srgbClr val="FFFF00"/>
                </a:highlight>
                <a:latin typeface="Arial" panose="020B0604020202020204" pitchFamily="34" charset="0"/>
                <a:cs typeface="Arial" panose="020B0604020202020204" pitchFamily="34" charset="0"/>
              </a:rPr>
              <a:t>[add name of school]</a:t>
            </a:r>
          </a:p>
        </p:txBody>
      </p:sp>
      <p:sp>
        <p:nvSpPr>
          <p:cNvPr id="12292" name="Footer Placeholder 3">
            <a:extLst>
              <a:ext uri="{FF2B5EF4-FFF2-40B4-BE49-F238E27FC236}">
                <a16:creationId xmlns:a16="http://schemas.microsoft.com/office/drawing/2014/main" id="{877D2A66-457C-4F61-979A-1BCF0BC374B9}"/>
              </a:ext>
            </a:extLst>
          </p:cNvPr>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HelveticaNeueLT Std" panose="020B0604020202020204" pitchFamily="34" charset="0"/>
              </a:defRPr>
            </a:lvl1pPr>
            <a:lvl2pPr marL="742950" indent="-285750">
              <a:defRPr>
                <a:solidFill>
                  <a:schemeClr val="tx1"/>
                </a:solidFill>
                <a:latin typeface="HelveticaNeueLT Std" panose="020B0604020202020204" pitchFamily="34" charset="0"/>
              </a:defRPr>
            </a:lvl2pPr>
            <a:lvl3pPr marL="1143000" indent="-228600">
              <a:defRPr>
                <a:solidFill>
                  <a:schemeClr val="tx1"/>
                </a:solidFill>
                <a:latin typeface="HelveticaNeueLT Std" panose="020B0604020202020204" pitchFamily="34" charset="0"/>
              </a:defRPr>
            </a:lvl3pPr>
            <a:lvl4pPr marL="1600200" indent="-228600">
              <a:defRPr>
                <a:solidFill>
                  <a:schemeClr val="tx1"/>
                </a:solidFill>
                <a:latin typeface="HelveticaNeueLT Std" panose="020B0604020202020204" pitchFamily="34" charset="0"/>
              </a:defRPr>
            </a:lvl4pPr>
            <a:lvl5pPr marL="2057400" indent="-228600">
              <a:defRPr>
                <a:solidFill>
                  <a:schemeClr val="tx1"/>
                </a:solidFill>
                <a:latin typeface="HelveticaNeueLT Std" panose="020B0604020202020204" pitchFamily="34" charset="0"/>
              </a:defRPr>
            </a:lvl5pPr>
            <a:lvl6pPr marL="2514600" indent="-228600" fontAlgn="base">
              <a:spcBef>
                <a:spcPct val="0"/>
              </a:spcBef>
              <a:spcAft>
                <a:spcPct val="0"/>
              </a:spcAft>
              <a:defRPr>
                <a:solidFill>
                  <a:schemeClr val="tx1"/>
                </a:solidFill>
                <a:latin typeface="HelveticaNeueLT Std" panose="020B0604020202020204" pitchFamily="34" charset="0"/>
              </a:defRPr>
            </a:lvl6pPr>
            <a:lvl7pPr marL="2971800" indent="-228600" fontAlgn="base">
              <a:spcBef>
                <a:spcPct val="0"/>
              </a:spcBef>
              <a:spcAft>
                <a:spcPct val="0"/>
              </a:spcAft>
              <a:defRPr>
                <a:solidFill>
                  <a:schemeClr val="tx1"/>
                </a:solidFill>
                <a:latin typeface="HelveticaNeueLT Std" panose="020B0604020202020204" pitchFamily="34" charset="0"/>
              </a:defRPr>
            </a:lvl7pPr>
            <a:lvl8pPr marL="3429000" indent="-228600" fontAlgn="base">
              <a:spcBef>
                <a:spcPct val="0"/>
              </a:spcBef>
              <a:spcAft>
                <a:spcPct val="0"/>
              </a:spcAft>
              <a:defRPr>
                <a:solidFill>
                  <a:schemeClr val="tx1"/>
                </a:solidFill>
                <a:latin typeface="HelveticaNeueLT Std" panose="020B0604020202020204" pitchFamily="34" charset="0"/>
              </a:defRPr>
            </a:lvl8pPr>
            <a:lvl9pPr marL="3886200" indent="-228600" fontAlgn="base">
              <a:spcBef>
                <a:spcPct val="0"/>
              </a:spcBef>
              <a:spcAft>
                <a:spcPct val="0"/>
              </a:spcAft>
              <a:defRPr>
                <a:solidFill>
                  <a:schemeClr val="tx1"/>
                </a:solidFill>
                <a:latin typeface="HelveticaNeueLT Std" panose="020B0604020202020204" pitchFamily="34" charset="0"/>
              </a:defRPr>
            </a:lvl9pPr>
          </a:lstStyle>
          <a:p>
            <a:pPr fontAlgn="base">
              <a:spcBef>
                <a:spcPct val="0"/>
              </a:spcBef>
              <a:spcAft>
                <a:spcPct val="0"/>
              </a:spcAft>
              <a:defRPr/>
            </a:pPr>
            <a:r>
              <a:rPr lang="en-GB" altLang="en-US" dirty="0">
                <a:solidFill>
                  <a:srgbClr val="DA291C"/>
                </a:solidFill>
              </a:rPr>
              <a:t>haringey.gov.uk</a:t>
            </a:r>
          </a:p>
        </p:txBody>
      </p:sp>
      <p:sp>
        <p:nvSpPr>
          <p:cNvPr id="2" name="Rectangle 1">
            <a:extLst>
              <a:ext uri="{FF2B5EF4-FFF2-40B4-BE49-F238E27FC236}">
                <a16:creationId xmlns:a16="http://schemas.microsoft.com/office/drawing/2014/main" id="{9EDE15EF-BFEE-4E0D-A3F8-DC236A207984}"/>
              </a:ext>
            </a:extLst>
          </p:cNvPr>
          <p:cNvSpPr/>
          <p:nvPr/>
        </p:nvSpPr>
        <p:spPr>
          <a:xfrm>
            <a:off x="2980057" y="695980"/>
            <a:ext cx="3183885" cy="523220"/>
          </a:xfrm>
          <a:prstGeom prst="rect">
            <a:avLst/>
          </a:prstGeom>
        </p:spPr>
        <p:txBody>
          <a:bodyPr wrap="none">
            <a:spAutoFit/>
          </a:bodyPr>
          <a:lstStyle/>
          <a:p>
            <a:pPr fontAlgn="auto">
              <a:spcAft>
                <a:spcPts val="0"/>
              </a:spcAft>
              <a:defRPr/>
            </a:pPr>
            <a:r>
              <a:rPr lang="en-GB" sz="2800" dirty="0">
                <a:solidFill>
                  <a:schemeClr val="bg1">
                    <a:lumMod val="50000"/>
                  </a:schemeClr>
                </a:solidFill>
                <a:highlight>
                  <a:srgbClr val="FFFF00"/>
                </a:highlight>
              </a:rPr>
              <a:t>[insert school logo]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B356-1F46-4AAC-97B7-A07CC2A16F3B}"/>
              </a:ext>
            </a:extLst>
          </p:cNvPr>
          <p:cNvSpPr>
            <a:spLocks noGrp="1"/>
          </p:cNvSpPr>
          <p:nvPr>
            <p:ph type="title"/>
          </p:nvPr>
        </p:nvSpPr>
        <p:spPr>
          <a:xfrm>
            <a:off x="474756" y="3140968"/>
            <a:ext cx="8229600" cy="1368152"/>
          </a:xfrm>
        </p:spPr>
        <p:txBody>
          <a:bodyPr/>
          <a:lstStyle/>
          <a:p>
            <a:r>
              <a:rPr lang="en-GB" sz="2400" dirty="0"/>
              <a:t>Please take some time to look at the lesson plans and resources. Class teachers are available to answer any questions you may have.</a:t>
            </a:r>
          </a:p>
        </p:txBody>
      </p:sp>
      <p:sp>
        <p:nvSpPr>
          <p:cNvPr id="4" name="Title 1">
            <a:extLst>
              <a:ext uri="{FF2B5EF4-FFF2-40B4-BE49-F238E27FC236}">
                <a16:creationId xmlns:a16="http://schemas.microsoft.com/office/drawing/2014/main" id="{A273B3A3-AE6E-4E5C-B295-76B2C5612FE6}"/>
              </a:ext>
            </a:extLst>
          </p:cNvPr>
          <p:cNvSpPr txBox="1">
            <a:spLocks/>
          </p:cNvSpPr>
          <p:nvPr/>
        </p:nvSpPr>
        <p:spPr bwMode="auto">
          <a:xfrm>
            <a:off x="457200" y="5108552"/>
            <a:ext cx="8229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HelveticaNeueLT Std" panose="020B0604020202020204" pitchFamily="34" charset="0"/>
              </a:defRPr>
            </a:lvl2pPr>
            <a:lvl3pPr algn="ctr" rtl="0" eaLnBrk="1" fontAlgn="base" hangingPunct="1">
              <a:spcBef>
                <a:spcPct val="0"/>
              </a:spcBef>
              <a:spcAft>
                <a:spcPct val="0"/>
              </a:spcAft>
              <a:defRPr sz="4400">
                <a:solidFill>
                  <a:schemeClr val="tx1"/>
                </a:solidFill>
                <a:latin typeface="HelveticaNeueLT Std" panose="020B0604020202020204" pitchFamily="34" charset="0"/>
              </a:defRPr>
            </a:lvl3pPr>
            <a:lvl4pPr algn="ctr" rtl="0" eaLnBrk="1" fontAlgn="base" hangingPunct="1">
              <a:spcBef>
                <a:spcPct val="0"/>
              </a:spcBef>
              <a:spcAft>
                <a:spcPct val="0"/>
              </a:spcAft>
              <a:defRPr sz="4400">
                <a:solidFill>
                  <a:schemeClr val="tx1"/>
                </a:solidFill>
                <a:latin typeface="HelveticaNeueLT Std" panose="020B0604020202020204" pitchFamily="34" charset="0"/>
              </a:defRPr>
            </a:lvl4pPr>
            <a:lvl5pPr algn="ctr" rtl="0" eaLnBrk="1" fontAlgn="base" hangingPunct="1">
              <a:spcBef>
                <a:spcPct val="0"/>
              </a:spcBef>
              <a:spcAft>
                <a:spcPct val="0"/>
              </a:spcAft>
              <a:defRPr sz="4400">
                <a:solidFill>
                  <a:schemeClr val="tx1"/>
                </a:solidFill>
                <a:latin typeface="HelveticaNeueLT Std" panose="020B0604020202020204" pitchFamily="34" charset="0"/>
              </a:defRPr>
            </a:lvl5pPr>
            <a:lvl6pPr marL="457200" algn="ctr" rtl="0" eaLnBrk="1" fontAlgn="base" hangingPunct="1">
              <a:spcBef>
                <a:spcPct val="0"/>
              </a:spcBef>
              <a:spcAft>
                <a:spcPct val="0"/>
              </a:spcAft>
              <a:defRPr sz="4400">
                <a:solidFill>
                  <a:schemeClr val="tx1"/>
                </a:solidFill>
                <a:latin typeface="HelveticaNeueLT Std" panose="020B0604020202020204" pitchFamily="34" charset="0"/>
              </a:defRPr>
            </a:lvl6pPr>
            <a:lvl7pPr marL="914400" algn="ctr" rtl="0" eaLnBrk="1" fontAlgn="base" hangingPunct="1">
              <a:spcBef>
                <a:spcPct val="0"/>
              </a:spcBef>
              <a:spcAft>
                <a:spcPct val="0"/>
              </a:spcAft>
              <a:defRPr sz="4400">
                <a:solidFill>
                  <a:schemeClr val="tx1"/>
                </a:solidFill>
                <a:latin typeface="HelveticaNeueLT Std" panose="020B0604020202020204" pitchFamily="34" charset="0"/>
              </a:defRPr>
            </a:lvl7pPr>
            <a:lvl8pPr marL="1371600" algn="ctr" rtl="0" eaLnBrk="1" fontAlgn="base" hangingPunct="1">
              <a:spcBef>
                <a:spcPct val="0"/>
              </a:spcBef>
              <a:spcAft>
                <a:spcPct val="0"/>
              </a:spcAft>
              <a:defRPr sz="4400">
                <a:solidFill>
                  <a:schemeClr val="tx1"/>
                </a:solidFill>
                <a:latin typeface="HelveticaNeueLT Std" panose="020B0604020202020204" pitchFamily="34" charset="0"/>
              </a:defRPr>
            </a:lvl8pPr>
            <a:lvl9pPr marL="1828800" algn="ctr" rtl="0" eaLnBrk="1" fontAlgn="base" hangingPunct="1">
              <a:spcBef>
                <a:spcPct val="0"/>
              </a:spcBef>
              <a:spcAft>
                <a:spcPct val="0"/>
              </a:spcAft>
              <a:defRPr sz="4400">
                <a:solidFill>
                  <a:schemeClr val="tx1"/>
                </a:solidFill>
                <a:latin typeface="HelveticaNeueLT Std" panose="020B0604020202020204" pitchFamily="34" charset="0"/>
              </a:defRPr>
            </a:lvl9pPr>
          </a:lstStyle>
          <a:p>
            <a:r>
              <a:rPr lang="en-GB" sz="3200" b="1" dirty="0"/>
              <a:t>Thank you for coming today</a:t>
            </a:r>
          </a:p>
        </p:txBody>
      </p:sp>
      <p:pic>
        <p:nvPicPr>
          <p:cNvPr id="5" name="Picture 4">
            <a:extLst>
              <a:ext uri="{FF2B5EF4-FFF2-40B4-BE49-F238E27FC236}">
                <a16:creationId xmlns:a16="http://schemas.microsoft.com/office/drawing/2014/main" id="{E5F209B4-F86A-4917-BE81-80161BF677D7}"/>
              </a:ext>
            </a:extLst>
          </p:cNvPr>
          <p:cNvPicPr>
            <a:picLocks noChangeAspect="1"/>
          </p:cNvPicPr>
          <p:nvPr/>
        </p:nvPicPr>
        <p:blipFill rotWithShape="1">
          <a:blip r:embed="rId2">
            <a:extLst>
              <a:ext uri="{28A0092B-C50C-407E-A947-70E740481C1C}">
                <a14:useLocalDpi xmlns:a14="http://schemas.microsoft.com/office/drawing/2010/main" val="0"/>
              </a:ext>
            </a:extLst>
          </a:blip>
          <a:srcRect l="25515" r="16332"/>
          <a:stretch/>
        </p:blipFill>
        <p:spPr>
          <a:xfrm>
            <a:off x="1726139" y="528259"/>
            <a:ext cx="1350150" cy="1917532"/>
          </a:xfrm>
          <a:prstGeom prst="rect">
            <a:avLst/>
          </a:prstGeom>
        </p:spPr>
      </p:pic>
      <p:pic>
        <p:nvPicPr>
          <p:cNvPr id="6" name="Picture 2" descr="Image result for cartoon child transparent background">
            <a:hlinkClick r:id="rId3"/>
            <a:extLst>
              <a:ext uri="{FF2B5EF4-FFF2-40B4-BE49-F238E27FC236}">
                <a16:creationId xmlns:a16="http://schemas.microsoft.com/office/drawing/2014/main" id="{5D2C41F8-11CF-41CF-899F-4AA96F8E2C7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100" r="31100"/>
          <a:stretch/>
        </p:blipFill>
        <p:spPr bwMode="auto">
          <a:xfrm>
            <a:off x="4031940" y="234987"/>
            <a:ext cx="1080120" cy="23574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drawing of a cartoon character&#10;&#10;Description automatically generated">
            <a:extLst>
              <a:ext uri="{FF2B5EF4-FFF2-40B4-BE49-F238E27FC236}">
                <a16:creationId xmlns:a16="http://schemas.microsoft.com/office/drawing/2014/main" id="{C10C644C-6A12-4BAF-9CDE-E4ACA41D2200}"/>
              </a:ext>
            </a:extLst>
          </p:cNvPr>
          <p:cNvPicPr>
            <a:picLocks noChangeAspect="1"/>
          </p:cNvPicPr>
          <p:nvPr/>
        </p:nvPicPr>
        <p:blipFill rotWithShape="1">
          <a:blip r:embed="rId5">
            <a:extLst>
              <a:ext uri="{28A0092B-C50C-407E-A947-70E740481C1C}">
                <a14:useLocalDpi xmlns:a14="http://schemas.microsoft.com/office/drawing/2010/main" val="0"/>
              </a:ext>
            </a:extLst>
          </a:blip>
          <a:srcRect l="23483" r="30607"/>
          <a:stretch/>
        </p:blipFill>
        <p:spPr>
          <a:xfrm>
            <a:off x="6156176" y="208037"/>
            <a:ext cx="1350150" cy="2428875"/>
          </a:xfrm>
          <a:prstGeom prst="rect">
            <a:avLst/>
          </a:prstGeom>
        </p:spPr>
      </p:pic>
      <p:sp>
        <p:nvSpPr>
          <p:cNvPr id="8" name="Title 1">
            <a:extLst>
              <a:ext uri="{FF2B5EF4-FFF2-40B4-BE49-F238E27FC236}">
                <a16:creationId xmlns:a16="http://schemas.microsoft.com/office/drawing/2014/main" id="{2F8A115F-EEF7-43E4-8B40-21C385E2C9BC}"/>
              </a:ext>
            </a:extLst>
          </p:cNvPr>
          <p:cNvSpPr txBox="1">
            <a:spLocks/>
          </p:cNvSpPr>
          <p:nvPr/>
        </p:nvSpPr>
        <p:spPr bwMode="auto">
          <a:xfrm>
            <a:off x="500491" y="4572580"/>
            <a:ext cx="8229600" cy="472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HelveticaNeueLT Std" panose="020B0604020202020204" pitchFamily="34" charset="0"/>
              </a:defRPr>
            </a:lvl2pPr>
            <a:lvl3pPr algn="ctr" rtl="0" eaLnBrk="1" fontAlgn="base" hangingPunct="1">
              <a:spcBef>
                <a:spcPct val="0"/>
              </a:spcBef>
              <a:spcAft>
                <a:spcPct val="0"/>
              </a:spcAft>
              <a:defRPr sz="4400">
                <a:solidFill>
                  <a:schemeClr val="tx1"/>
                </a:solidFill>
                <a:latin typeface="HelveticaNeueLT Std" panose="020B0604020202020204" pitchFamily="34" charset="0"/>
              </a:defRPr>
            </a:lvl3pPr>
            <a:lvl4pPr algn="ctr" rtl="0" eaLnBrk="1" fontAlgn="base" hangingPunct="1">
              <a:spcBef>
                <a:spcPct val="0"/>
              </a:spcBef>
              <a:spcAft>
                <a:spcPct val="0"/>
              </a:spcAft>
              <a:defRPr sz="4400">
                <a:solidFill>
                  <a:schemeClr val="tx1"/>
                </a:solidFill>
                <a:latin typeface="HelveticaNeueLT Std" panose="020B0604020202020204" pitchFamily="34" charset="0"/>
              </a:defRPr>
            </a:lvl4pPr>
            <a:lvl5pPr algn="ctr" rtl="0" eaLnBrk="1" fontAlgn="base" hangingPunct="1">
              <a:spcBef>
                <a:spcPct val="0"/>
              </a:spcBef>
              <a:spcAft>
                <a:spcPct val="0"/>
              </a:spcAft>
              <a:defRPr sz="4400">
                <a:solidFill>
                  <a:schemeClr val="tx1"/>
                </a:solidFill>
                <a:latin typeface="HelveticaNeueLT Std" panose="020B0604020202020204" pitchFamily="34" charset="0"/>
              </a:defRPr>
            </a:lvl5pPr>
            <a:lvl6pPr marL="457200" algn="ctr" rtl="0" eaLnBrk="1" fontAlgn="base" hangingPunct="1">
              <a:spcBef>
                <a:spcPct val="0"/>
              </a:spcBef>
              <a:spcAft>
                <a:spcPct val="0"/>
              </a:spcAft>
              <a:defRPr sz="4400">
                <a:solidFill>
                  <a:schemeClr val="tx1"/>
                </a:solidFill>
                <a:latin typeface="HelveticaNeueLT Std" panose="020B0604020202020204" pitchFamily="34" charset="0"/>
              </a:defRPr>
            </a:lvl6pPr>
            <a:lvl7pPr marL="914400" algn="ctr" rtl="0" eaLnBrk="1" fontAlgn="base" hangingPunct="1">
              <a:spcBef>
                <a:spcPct val="0"/>
              </a:spcBef>
              <a:spcAft>
                <a:spcPct val="0"/>
              </a:spcAft>
              <a:defRPr sz="4400">
                <a:solidFill>
                  <a:schemeClr val="tx1"/>
                </a:solidFill>
                <a:latin typeface="HelveticaNeueLT Std" panose="020B0604020202020204" pitchFamily="34" charset="0"/>
              </a:defRPr>
            </a:lvl7pPr>
            <a:lvl8pPr marL="1371600" algn="ctr" rtl="0" eaLnBrk="1" fontAlgn="base" hangingPunct="1">
              <a:spcBef>
                <a:spcPct val="0"/>
              </a:spcBef>
              <a:spcAft>
                <a:spcPct val="0"/>
              </a:spcAft>
              <a:defRPr sz="4400">
                <a:solidFill>
                  <a:schemeClr val="tx1"/>
                </a:solidFill>
                <a:latin typeface="HelveticaNeueLT Std" panose="020B0604020202020204" pitchFamily="34" charset="0"/>
              </a:defRPr>
            </a:lvl8pPr>
            <a:lvl9pPr marL="1828800" algn="ctr" rtl="0" eaLnBrk="1" fontAlgn="base" hangingPunct="1">
              <a:spcBef>
                <a:spcPct val="0"/>
              </a:spcBef>
              <a:spcAft>
                <a:spcPct val="0"/>
              </a:spcAft>
              <a:defRPr sz="4400">
                <a:solidFill>
                  <a:schemeClr val="tx1"/>
                </a:solidFill>
                <a:latin typeface="HelveticaNeueLT Std" panose="020B0604020202020204" pitchFamily="34" charset="0"/>
              </a:defRPr>
            </a:lvl9pPr>
          </a:lstStyle>
          <a:p>
            <a:r>
              <a:rPr lang="en-GB" sz="1600" dirty="0">
                <a:latin typeface="Arial" panose="020B0604020202020204" pitchFamily="34" charset="0"/>
                <a:cs typeface="Arial" panose="020B0604020202020204" pitchFamily="34" charset="0"/>
              </a:rPr>
              <a:t>Our policy on Relationships and Health Education can be found on our school website.</a:t>
            </a:r>
          </a:p>
        </p:txBody>
      </p:sp>
    </p:spTree>
    <p:extLst>
      <p:ext uri="{BB962C8B-B14F-4D97-AF65-F5344CB8AC3E}">
        <p14:creationId xmlns:p14="http://schemas.microsoft.com/office/powerpoint/2010/main" val="3110044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800FF-DDCB-4D99-9B91-CCDCB7B1F51A}"/>
              </a:ext>
            </a:extLst>
          </p:cNvPr>
          <p:cNvSpPr>
            <a:spLocks noGrp="1"/>
          </p:cNvSpPr>
          <p:nvPr>
            <p:ph type="title"/>
          </p:nvPr>
        </p:nvSpPr>
        <p:spPr/>
        <p:txBody>
          <a:bodyPr/>
          <a:lstStyle/>
          <a:p>
            <a:r>
              <a:rPr lang="en-GB" sz="3600" i="1" dirty="0">
                <a:latin typeface="Arial" panose="020B0604020202020204" pitchFamily="34" charset="0"/>
                <a:cs typeface="Arial" panose="020B0604020202020204" pitchFamily="34" charset="0"/>
              </a:rPr>
              <a:t>Information for schools on this template</a:t>
            </a:r>
          </a:p>
        </p:txBody>
      </p:sp>
      <p:sp>
        <p:nvSpPr>
          <p:cNvPr id="3" name="Content Placeholder 2">
            <a:extLst>
              <a:ext uri="{FF2B5EF4-FFF2-40B4-BE49-F238E27FC236}">
                <a16:creationId xmlns:a16="http://schemas.microsoft.com/office/drawing/2014/main" id="{B2C2FF38-2163-4634-9339-9F76C3C3B1DE}"/>
              </a:ext>
            </a:extLst>
          </p:cNvPr>
          <p:cNvSpPr>
            <a:spLocks noGrp="1"/>
          </p:cNvSpPr>
          <p:nvPr>
            <p:ph idx="1"/>
          </p:nvPr>
        </p:nvSpPr>
        <p:spPr/>
        <p:txBody>
          <a:bodyPr/>
          <a:lstStyle/>
          <a:p>
            <a:pPr>
              <a:spcBef>
                <a:spcPts val="1000"/>
              </a:spcBef>
            </a:pPr>
            <a:r>
              <a:rPr lang="en-GB" sz="1800" i="1" dirty="0">
                <a:latin typeface="Arial" panose="020B0604020202020204" pitchFamily="34" charset="0"/>
                <a:cs typeface="Arial" panose="020B0604020202020204" pitchFamily="34" charset="0"/>
              </a:rPr>
              <a:t>This template provides a basic presentation which primary schools can adapt when hosting an engagement session for parents/carers on teaching Relationships and Health Education. Schools should develop this presentation further to reflect their priorities and approach.</a:t>
            </a:r>
          </a:p>
          <a:p>
            <a:pPr>
              <a:spcBef>
                <a:spcPts val="1000"/>
              </a:spcBef>
            </a:pPr>
            <a:r>
              <a:rPr lang="en-GB" sz="1800" i="1" dirty="0">
                <a:latin typeface="Arial" panose="020B0604020202020204" pitchFamily="34" charset="0"/>
                <a:cs typeface="Arial" panose="020B0604020202020204" pitchFamily="34" charset="0"/>
              </a:rPr>
              <a:t>The information included in this presentation is based on the content of the government’s new guidance on </a:t>
            </a:r>
            <a:r>
              <a:rPr lang="en-GB" sz="1800" i="1" dirty="0">
                <a:latin typeface="Arial" panose="020B0604020202020204" pitchFamily="34" charset="0"/>
                <a:cs typeface="Arial" panose="020B0604020202020204" pitchFamily="34" charset="0"/>
                <a:hlinkClick r:id="rId2"/>
              </a:rPr>
              <a:t>Relationships Education, Relationships and Sex Education, and Health Education</a:t>
            </a:r>
            <a:r>
              <a:rPr lang="en-GB" sz="1800" i="1" dirty="0">
                <a:latin typeface="Arial" panose="020B0604020202020204" pitchFamily="34" charset="0"/>
                <a:cs typeface="Arial" panose="020B0604020202020204" pitchFamily="34" charset="0"/>
              </a:rPr>
              <a:t>. </a:t>
            </a:r>
          </a:p>
          <a:p>
            <a:pPr>
              <a:spcBef>
                <a:spcPts val="1000"/>
              </a:spcBef>
            </a:pPr>
            <a:r>
              <a:rPr lang="en-GB" sz="1800" i="1" dirty="0">
                <a:latin typeface="Arial" panose="020B0604020202020204" pitchFamily="34" charset="0"/>
                <a:cs typeface="Arial" panose="020B0604020202020204" pitchFamily="34" charset="0"/>
              </a:rPr>
              <a:t>The above guidance stipulates the minimum requirements that primary schools are required to teach as part of Relationships and Health Education. Good practice involves developing a curriculum which may go beyond what is set out in the guidance, to reflect the needs of pupils and the world they live in.</a:t>
            </a:r>
          </a:p>
        </p:txBody>
      </p:sp>
    </p:spTree>
    <p:extLst>
      <p:ext uri="{BB962C8B-B14F-4D97-AF65-F5344CB8AC3E}">
        <p14:creationId xmlns:p14="http://schemas.microsoft.com/office/powerpoint/2010/main" val="422409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C9C01-6FCC-4D32-9072-ADB532B79481}"/>
              </a:ext>
            </a:extLst>
          </p:cNvPr>
          <p:cNvSpPr>
            <a:spLocks noGrp="1"/>
          </p:cNvSpPr>
          <p:nvPr>
            <p:ph type="title"/>
          </p:nvPr>
        </p:nvSpPr>
        <p:spPr>
          <a:xfrm>
            <a:off x="491462" y="405004"/>
            <a:ext cx="6240778" cy="1143000"/>
          </a:xfrm>
        </p:spPr>
        <p:txBody>
          <a:bodyPr/>
          <a:lstStyle/>
          <a:p>
            <a:pPr algn="l"/>
            <a:r>
              <a:rPr lang="en-GB" sz="3600" dirty="0">
                <a:latin typeface="Arial" panose="020B0604020202020204" pitchFamily="34" charset="0"/>
                <a:cs typeface="Arial" panose="020B0604020202020204" pitchFamily="34" charset="0"/>
              </a:rPr>
              <a:t>Aims of the meeting</a:t>
            </a:r>
          </a:p>
        </p:txBody>
      </p:sp>
      <p:sp>
        <p:nvSpPr>
          <p:cNvPr id="3" name="Content Placeholder 2">
            <a:extLst>
              <a:ext uri="{FF2B5EF4-FFF2-40B4-BE49-F238E27FC236}">
                <a16:creationId xmlns:a16="http://schemas.microsoft.com/office/drawing/2014/main" id="{B246CD37-8E48-481D-A53A-CA192E3BE98E}"/>
              </a:ext>
            </a:extLst>
          </p:cNvPr>
          <p:cNvSpPr>
            <a:spLocks noGrp="1"/>
          </p:cNvSpPr>
          <p:nvPr>
            <p:ph idx="1"/>
          </p:nvPr>
        </p:nvSpPr>
        <p:spPr>
          <a:xfrm>
            <a:off x="457200" y="1772816"/>
            <a:ext cx="8229600" cy="3888209"/>
          </a:xfrm>
        </p:spPr>
        <p:txBody>
          <a:bodyPr/>
          <a:lstStyle/>
          <a:p>
            <a:pPr marL="0" indent="0">
              <a:spcBef>
                <a:spcPts val="0"/>
              </a:spcBef>
              <a:spcAft>
                <a:spcPts val="2000"/>
              </a:spcAft>
              <a:buNone/>
            </a:pPr>
            <a:r>
              <a:rPr lang="en-GB" sz="2400" dirty="0">
                <a:latin typeface="Arial" panose="020B0604020202020204" pitchFamily="34" charset="0"/>
                <a:cs typeface="Arial" panose="020B0604020202020204" pitchFamily="34" charset="0"/>
              </a:rPr>
              <a:t>We will cover:</a:t>
            </a:r>
          </a:p>
          <a:p>
            <a:pPr marL="622300">
              <a:spcBef>
                <a:spcPts val="0"/>
              </a:spcBef>
              <a:spcAft>
                <a:spcPts val="2000"/>
              </a:spcAft>
            </a:pPr>
            <a:r>
              <a:rPr lang="en-GB" sz="2400" dirty="0">
                <a:latin typeface="Arial" panose="020B0604020202020204" pitchFamily="34" charset="0"/>
                <a:cs typeface="Arial" panose="020B0604020202020204" pitchFamily="34" charset="0"/>
              </a:rPr>
              <a:t>What children will be learning as part of  Relationships and Health Education.  </a:t>
            </a:r>
          </a:p>
          <a:p>
            <a:pPr marL="622300">
              <a:spcBef>
                <a:spcPts val="0"/>
              </a:spcBef>
              <a:spcAft>
                <a:spcPts val="2000"/>
              </a:spcAft>
            </a:pPr>
            <a:r>
              <a:rPr lang="en-GB" sz="2400" dirty="0">
                <a:latin typeface="Arial" panose="020B0604020202020204" pitchFamily="34" charset="0"/>
                <a:cs typeface="Arial" panose="020B0604020202020204" pitchFamily="34" charset="0"/>
              </a:rPr>
              <a:t>Why we are teaching about relationships and health. </a:t>
            </a:r>
          </a:p>
          <a:p>
            <a:pPr marL="622300">
              <a:spcBef>
                <a:spcPts val="0"/>
              </a:spcBef>
              <a:spcAft>
                <a:spcPts val="2000"/>
              </a:spcAft>
            </a:pPr>
            <a:r>
              <a:rPr lang="en-GB" sz="2400" dirty="0">
                <a:latin typeface="Arial" panose="020B0604020202020204" pitchFamily="34" charset="0"/>
                <a:cs typeface="Arial" panose="020B0604020202020204" pitchFamily="34" charset="0"/>
              </a:rPr>
              <a:t>When and how this will happen.</a:t>
            </a:r>
          </a:p>
          <a:p>
            <a:pPr marL="622300">
              <a:spcBef>
                <a:spcPts val="0"/>
              </a:spcBef>
              <a:spcAft>
                <a:spcPts val="2000"/>
              </a:spcAft>
            </a:pPr>
            <a:r>
              <a:rPr lang="en-GB" sz="2400" dirty="0">
                <a:latin typeface="Arial" panose="020B0604020202020204" pitchFamily="34" charset="0"/>
                <a:cs typeface="Arial" panose="020B0604020202020204" pitchFamily="34" charset="0"/>
              </a:rPr>
              <a:t>What resources we will be using to teach about relationships and health. </a:t>
            </a:r>
          </a:p>
        </p:txBody>
      </p:sp>
      <p:sp>
        <p:nvSpPr>
          <p:cNvPr id="4" name="Rectangle 3">
            <a:extLst>
              <a:ext uri="{FF2B5EF4-FFF2-40B4-BE49-F238E27FC236}">
                <a16:creationId xmlns:a16="http://schemas.microsoft.com/office/drawing/2014/main" id="{6BBD35F1-7301-41F4-9277-4BCA7570FD1C}"/>
              </a:ext>
            </a:extLst>
          </p:cNvPr>
          <p:cNvSpPr/>
          <p:nvPr/>
        </p:nvSpPr>
        <p:spPr>
          <a:xfrm>
            <a:off x="6732240" y="369084"/>
            <a:ext cx="2232248" cy="954107"/>
          </a:xfrm>
          <a:prstGeom prst="rect">
            <a:avLst/>
          </a:prstGeom>
        </p:spPr>
        <p:txBody>
          <a:bodyPr wrap="square">
            <a:spAutoFit/>
          </a:bodyPr>
          <a:lstStyle/>
          <a:p>
            <a:pPr algn="ctr" fontAlgn="auto">
              <a:spcAft>
                <a:spcPts val="0"/>
              </a:spcAft>
              <a:defRPr/>
            </a:pPr>
            <a:r>
              <a:rPr lang="en-GB" sz="2800" dirty="0">
                <a:solidFill>
                  <a:schemeClr val="bg1">
                    <a:lumMod val="50000"/>
                  </a:schemeClr>
                </a:solidFill>
                <a:highlight>
                  <a:srgbClr val="FFFF00"/>
                </a:highlight>
              </a:rPr>
              <a:t>[insert school logo]</a:t>
            </a:r>
          </a:p>
        </p:txBody>
      </p:sp>
    </p:spTree>
    <p:extLst>
      <p:ext uri="{BB962C8B-B14F-4D97-AF65-F5344CB8AC3E}">
        <p14:creationId xmlns:p14="http://schemas.microsoft.com/office/powerpoint/2010/main" val="83436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4DFF6EF-D1AE-4360-99EF-54A9E5FB442A}"/>
              </a:ext>
            </a:extLst>
          </p:cNvPr>
          <p:cNvSpPr txBox="1">
            <a:spLocks/>
          </p:cNvSpPr>
          <p:nvPr/>
        </p:nvSpPr>
        <p:spPr bwMode="auto">
          <a:xfrm>
            <a:off x="491462" y="405004"/>
            <a:ext cx="624077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HelveticaNeueLT Std" panose="020B0604020202020204" pitchFamily="34" charset="0"/>
              </a:defRPr>
            </a:lvl2pPr>
            <a:lvl3pPr algn="ctr" rtl="0" eaLnBrk="1" fontAlgn="base" hangingPunct="1">
              <a:spcBef>
                <a:spcPct val="0"/>
              </a:spcBef>
              <a:spcAft>
                <a:spcPct val="0"/>
              </a:spcAft>
              <a:defRPr sz="4400">
                <a:solidFill>
                  <a:schemeClr val="tx1"/>
                </a:solidFill>
                <a:latin typeface="HelveticaNeueLT Std" panose="020B0604020202020204" pitchFamily="34" charset="0"/>
              </a:defRPr>
            </a:lvl3pPr>
            <a:lvl4pPr algn="ctr" rtl="0" eaLnBrk="1" fontAlgn="base" hangingPunct="1">
              <a:spcBef>
                <a:spcPct val="0"/>
              </a:spcBef>
              <a:spcAft>
                <a:spcPct val="0"/>
              </a:spcAft>
              <a:defRPr sz="4400">
                <a:solidFill>
                  <a:schemeClr val="tx1"/>
                </a:solidFill>
                <a:latin typeface="HelveticaNeueLT Std" panose="020B0604020202020204" pitchFamily="34" charset="0"/>
              </a:defRPr>
            </a:lvl4pPr>
            <a:lvl5pPr algn="ctr" rtl="0" eaLnBrk="1" fontAlgn="base" hangingPunct="1">
              <a:spcBef>
                <a:spcPct val="0"/>
              </a:spcBef>
              <a:spcAft>
                <a:spcPct val="0"/>
              </a:spcAft>
              <a:defRPr sz="4400">
                <a:solidFill>
                  <a:schemeClr val="tx1"/>
                </a:solidFill>
                <a:latin typeface="HelveticaNeueLT Std" panose="020B0604020202020204" pitchFamily="34" charset="0"/>
              </a:defRPr>
            </a:lvl5pPr>
            <a:lvl6pPr marL="457200" algn="ctr" rtl="0" eaLnBrk="1" fontAlgn="base" hangingPunct="1">
              <a:spcBef>
                <a:spcPct val="0"/>
              </a:spcBef>
              <a:spcAft>
                <a:spcPct val="0"/>
              </a:spcAft>
              <a:defRPr sz="4400">
                <a:solidFill>
                  <a:schemeClr val="tx1"/>
                </a:solidFill>
                <a:latin typeface="HelveticaNeueLT Std" panose="020B0604020202020204" pitchFamily="34" charset="0"/>
              </a:defRPr>
            </a:lvl6pPr>
            <a:lvl7pPr marL="914400" algn="ctr" rtl="0" eaLnBrk="1" fontAlgn="base" hangingPunct="1">
              <a:spcBef>
                <a:spcPct val="0"/>
              </a:spcBef>
              <a:spcAft>
                <a:spcPct val="0"/>
              </a:spcAft>
              <a:defRPr sz="4400">
                <a:solidFill>
                  <a:schemeClr val="tx1"/>
                </a:solidFill>
                <a:latin typeface="HelveticaNeueLT Std" panose="020B0604020202020204" pitchFamily="34" charset="0"/>
              </a:defRPr>
            </a:lvl7pPr>
            <a:lvl8pPr marL="1371600" algn="ctr" rtl="0" eaLnBrk="1" fontAlgn="base" hangingPunct="1">
              <a:spcBef>
                <a:spcPct val="0"/>
              </a:spcBef>
              <a:spcAft>
                <a:spcPct val="0"/>
              </a:spcAft>
              <a:defRPr sz="4400">
                <a:solidFill>
                  <a:schemeClr val="tx1"/>
                </a:solidFill>
                <a:latin typeface="HelveticaNeueLT Std" panose="020B0604020202020204" pitchFamily="34" charset="0"/>
              </a:defRPr>
            </a:lvl8pPr>
            <a:lvl9pPr marL="1828800" algn="ctr" rtl="0" eaLnBrk="1" fontAlgn="base" hangingPunct="1">
              <a:spcBef>
                <a:spcPct val="0"/>
              </a:spcBef>
              <a:spcAft>
                <a:spcPct val="0"/>
              </a:spcAft>
              <a:defRPr sz="4400">
                <a:solidFill>
                  <a:schemeClr val="tx1"/>
                </a:solidFill>
                <a:latin typeface="HelveticaNeueLT Std" panose="020B0604020202020204" pitchFamily="34" charset="0"/>
              </a:defRPr>
            </a:lvl9pPr>
          </a:lstStyle>
          <a:p>
            <a:pPr algn="l"/>
            <a:r>
              <a:rPr lang="en-GB" sz="3600" dirty="0">
                <a:latin typeface="Arial" panose="020B0604020202020204" pitchFamily="34" charset="0"/>
                <a:cs typeface="Arial" panose="020B0604020202020204" pitchFamily="34" charset="0"/>
              </a:rPr>
              <a:t>School and home working together</a:t>
            </a:r>
          </a:p>
        </p:txBody>
      </p:sp>
      <p:sp>
        <p:nvSpPr>
          <p:cNvPr id="5" name="Rectangle 4">
            <a:extLst>
              <a:ext uri="{FF2B5EF4-FFF2-40B4-BE49-F238E27FC236}">
                <a16:creationId xmlns:a16="http://schemas.microsoft.com/office/drawing/2014/main" id="{FE6BCB17-A59F-4F8C-AC0F-493AC5537E51}"/>
              </a:ext>
            </a:extLst>
          </p:cNvPr>
          <p:cNvSpPr/>
          <p:nvPr/>
        </p:nvSpPr>
        <p:spPr>
          <a:xfrm>
            <a:off x="6732240" y="369084"/>
            <a:ext cx="2232248" cy="954107"/>
          </a:xfrm>
          <a:prstGeom prst="rect">
            <a:avLst/>
          </a:prstGeom>
        </p:spPr>
        <p:txBody>
          <a:bodyPr wrap="square">
            <a:spAutoFit/>
          </a:bodyPr>
          <a:lstStyle/>
          <a:p>
            <a:pPr algn="ctr" fontAlgn="auto">
              <a:spcAft>
                <a:spcPts val="0"/>
              </a:spcAft>
              <a:defRPr/>
            </a:pPr>
            <a:r>
              <a:rPr lang="en-GB" sz="2800" dirty="0">
                <a:solidFill>
                  <a:schemeClr val="bg1">
                    <a:lumMod val="50000"/>
                  </a:schemeClr>
                </a:solidFill>
                <a:highlight>
                  <a:srgbClr val="FFFF00"/>
                </a:highlight>
              </a:rPr>
              <a:t>[insert school logo]</a:t>
            </a:r>
          </a:p>
        </p:txBody>
      </p:sp>
      <p:sp>
        <p:nvSpPr>
          <p:cNvPr id="7" name="Rectangle 6">
            <a:extLst>
              <a:ext uri="{FF2B5EF4-FFF2-40B4-BE49-F238E27FC236}">
                <a16:creationId xmlns:a16="http://schemas.microsoft.com/office/drawing/2014/main" id="{7003DA4A-F0E9-438E-B7A5-5182FE008D84}"/>
              </a:ext>
            </a:extLst>
          </p:cNvPr>
          <p:cNvSpPr/>
          <p:nvPr/>
        </p:nvSpPr>
        <p:spPr>
          <a:xfrm>
            <a:off x="2555776" y="2276872"/>
            <a:ext cx="5568661" cy="2677656"/>
          </a:xfrm>
          <a:prstGeom prst="rect">
            <a:avLst/>
          </a:prstGeom>
        </p:spPr>
        <p:txBody>
          <a:bodyPr wrap="square">
            <a:spAutoFit/>
          </a:bodyPr>
          <a:lstStyle/>
          <a:p>
            <a:pPr algn="ctr"/>
            <a:r>
              <a:rPr lang="en-GB" sz="2800" dirty="0"/>
              <a:t>We hope that Relationships and Health Education will be a continuation of a conversation that will have started at home, or will help parents to start the discussion with their children.</a:t>
            </a:r>
          </a:p>
        </p:txBody>
      </p:sp>
      <p:pic>
        <p:nvPicPr>
          <p:cNvPr id="9" name="Picture 8">
            <a:extLst>
              <a:ext uri="{FF2B5EF4-FFF2-40B4-BE49-F238E27FC236}">
                <a16:creationId xmlns:a16="http://schemas.microsoft.com/office/drawing/2014/main" id="{AB5FE494-867C-4591-B78D-64A28D4B1561}"/>
              </a:ext>
            </a:extLst>
          </p:cNvPr>
          <p:cNvPicPr>
            <a:picLocks noChangeAspect="1"/>
          </p:cNvPicPr>
          <p:nvPr/>
        </p:nvPicPr>
        <p:blipFill rotWithShape="1">
          <a:blip r:embed="rId2">
            <a:extLst>
              <a:ext uri="{28A0092B-C50C-407E-A947-70E740481C1C}">
                <a14:useLocalDpi xmlns:a14="http://schemas.microsoft.com/office/drawing/2010/main" val="0"/>
              </a:ext>
            </a:extLst>
          </a:blip>
          <a:srcRect l="25515" r="16332"/>
          <a:stretch/>
        </p:blipFill>
        <p:spPr>
          <a:xfrm>
            <a:off x="744799" y="2242954"/>
            <a:ext cx="1800200" cy="2556709"/>
          </a:xfrm>
          <a:prstGeom prst="rect">
            <a:avLst/>
          </a:prstGeom>
        </p:spPr>
      </p:pic>
    </p:spTree>
    <p:extLst>
      <p:ext uri="{BB962C8B-B14F-4D97-AF65-F5344CB8AC3E}">
        <p14:creationId xmlns:p14="http://schemas.microsoft.com/office/powerpoint/2010/main" val="392197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D0D35-5530-4C41-B13E-3FBD2BAC4C22}"/>
              </a:ext>
            </a:extLst>
          </p:cNvPr>
          <p:cNvSpPr>
            <a:spLocks noGrp="1"/>
          </p:cNvSpPr>
          <p:nvPr>
            <p:ph type="title"/>
          </p:nvPr>
        </p:nvSpPr>
        <p:spPr>
          <a:xfrm>
            <a:off x="457200" y="274638"/>
            <a:ext cx="5698976" cy="1143000"/>
          </a:xfrm>
        </p:spPr>
        <p:txBody>
          <a:bodyPr/>
          <a:lstStyle/>
          <a:p>
            <a:pPr algn="l"/>
            <a:r>
              <a:rPr lang="en-GB" sz="3200" dirty="0">
                <a:latin typeface="Arial" panose="020B0604020202020204" pitchFamily="34" charset="0"/>
                <a:cs typeface="Arial" panose="020B0604020202020204" pitchFamily="34" charset="0"/>
              </a:rPr>
              <a:t>What will children be learning about?</a:t>
            </a:r>
          </a:p>
        </p:txBody>
      </p:sp>
      <p:sp>
        <p:nvSpPr>
          <p:cNvPr id="3" name="Content Placeholder 2">
            <a:extLst>
              <a:ext uri="{FF2B5EF4-FFF2-40B4-BE49-F238E27FC236}">
                <a16:creationId xmlns:a16="http://schemas.microsoft.com/office/drawing/2014/main" id="{1434B875-2A45-473D-AF95-4EB41EB0C359}"/>
              </a:ext>
            </a:extLst>
          </p:cNvPr>
          <p:cNvSpPr>
            <a:spLocks noGrp="1"/>
          </p:cNvSpPr>
          <p:nvPr>
            <p:ph idx="1"/>
          </p:nvPr>
        </p:nvSpPr>
        <p:spPr>
          <a:xfrm>
            <a:off x="457200" y="2420888"/>
            <a:ext cx="3682752" cy="3024336"/>
          </a:xfrm>
        </p:spPr>
        <p:txBody>
          <a:bodyPr/>
          <a:lstStyle/>
          <a:p>
            <a:pPr marL="0" indent="0">
              <a:buNone/>
            </a:pPr>
            <a:r>
              <a:rPr lang="en-GB" sz="1800" b="1" u="sng" dirty="0">
                <a:latin typeface="Arial" panose="020B0604020202020204" pitchFamily="34" charset="0"/>
                <a:cs typeface="Arial" panose="020B0604020202020204" pitchFamily="34" charset="0"/>
              </a:rPr>
              <a:t>Relationships Education</a:t>
            </a:r>
          </a:p>
          <a:p>
            <a:r>
              <a:rPr lang="en-GB" sz="1800" dirty="0">
                <a:latin typeface="Arial" panose="020B0604020202020204" pitchFamily="34" charset="0"/>
                <a:cs typeface="Arial" panose="020B0604020202020204" pitchFamily="34" charset="0"/>
              </a:rPr>
              <a:t>Families and people who care for me</a:t>
            </a:r>
          </a:p>
          <a:p>
            <a:r>
              <a:rPr lang="en-GB" sz="1800" dirty="0">
                <a:latin typeface="Arial" panose="020B0604020202020204" pitchFamily="34" charset="0"/>
                <a:cs typeface="Arial" panose="020B0604020202020204" pitchFamily="34" charset="0"/>
              </a:rPr>
              <a:t>Caring friendships</a:t>
            </a:r>
          </a:p>
          <a:p>
            <a:r>
              <a:rPr lang="en-GB" sz="1800" dirty="0">
                <a:latin typeface="Arial" panose="020B0604020202020204" pitchFamily="34" charset="0"/>
                <a:cs typeface="Arial" panose="020B0604020202020204" pitchFamily="34" charset="0"/>
              </a:rPr>
              <a:t>Respectful relationships</a:t>
            </a:r>
          </a:p>
          <a:p>
            <a:r>
              <a:rPr lang="en-GB" sz="1800" dirty="0">
                <a:latin typeface="Arial" panose="020B0604020202020204" pitchFamily="34" charset="0"/>
                <a:cs typeface="Arial" panose="020B0604020202020204" pitchFamily="34" charset="0"/>
              </a:rPr>
              <a:t>Online relationships</a:t>
            </a:r>
          </a:p>
          <a:p>
            <a:r>
              <a:rPr lang="en-GB" sz="1800" dirty="0">
                <a:latin typeface="Arial" panose="020B0604020202020204" pitchFamily="34" charset="0"/>
                <a:cs typeface="Arial" panose="020B0604020202020204" pitchFamily="34" charset="0"/>
              </a:rPr>
              <a:t>Being safe</a:t>
            </a:r>
          </a:p>
        </p:txBody>
      </p:sp>
      <p:sp>
        <p:nvSpPr>
          <p:cNvPr id="4" name="Rectangle 3">
            <a:extLst>
              <a:ext uri="{FF2B5EF4-FFF2-40B4-BE49-F238E27FC236}">
                <a16:creationId xmlns:a16="http://schemas.microsoft.com/office/drawing/2014/main" id="{EEAEE308-64AD-4915-9E26-0A1EA4B27FBB}"/>
              </a:ext>
            </a:extLst>
          </p:cNvPr>
          <p:cNvSpPr/>
          <p:nvPr/>
        </p:nvSpPr>
        <p:spPr>
          <a:xfrm>
            <a:off x="6732240" y="369084"/>
            <a:ext cx="2232248" cy="954107"/>
          </a:xfrm>
          <a:prstGeom prst="rect">
            <a:avLst/>
          </a:prstGeom>
        </p:spPr>
        <p:txBody>
          <a:bodyPr wrap="square">
            <a:spAutoFit/>
          </a:bodyPr>
          <a:lstStyle/>
          <a:p>
            <a:pPr algn="ctr" fontAlgn="auto">
              <a:spcAft>
                <a:spcPts val="0"/>
              </a:spcAft>
              <a:defRPr/>
            </a:pPr>
            <a:r>
              <a:rPr lang="en-GB" sz="2800" dirty="0">
                <a:solidFill>
                  <a:schemeClr val="bg1">
                    <a:lumMod val="50000"/>
                  </a:schemeClr>
                </a:solidFill>
                <a:highlight>
                  <a:srgbClr val="FFFF00"/>
                </a:highlight>
              </a:rPr>
              <a:t>[insert school logo]</a:t>
            </a:r>
          </a:p>
        </p:txBody>
      </p:sp>
      <p:sp>
        <p:nvSpPr>
          <p:cNvPr id="5" name="Content Placeholder 2">
            <a:extLst>
              <a:ext uri="{FF2B5EF4-FFF2-40B4-BE49-F238E27FC236}">
                <a16:creationId xmlns:a16="http://schemas.microsoft.com/office/drawing/2014/main" id="{32366AF8-3B1E-4364-9296-99C053869A2C}"/>
              </a:ext>
            </a:extLst>
          </p:cNvPr>
          <p:cNvSpPr txBox="1">
            <a:spLocks/>
          </p:cNvSpPr>
          <p:nvPr/>
        </p:nvSpPr>
        <p:spPr bwMode="auto">
          <a:xfrm>
            <a:off x="4788024" y="2420888"/>
            <a:ext cx="3682752" cy="3528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800" b="1" u="sng" dirty="0">
                <a:latin typeface="Arial" panose="020B0604020202020204" pitchFamily="34" charset="0"/>
                <a:cs typeface="Arial" panose="020B0604020202020204" pitchFamily="34" charset="0"/>
              </a:rPr>
              <a:t>Health Education</a:t>
            </a:r>
          </a:p>
          <a:p>
            <a:r>
              <a:rPr lang="en-GB" sz="1800" dirty="0">
                <a:latin typeface="Arial" panose="020B0604020202020204" pitchFamily="34" charset="0"/>
                <a:cs typeface="Arial" panose="020B0604020202020204" pitchFamily="34" charset="0"/>
              </a:rPr>
              <a:t>Mental wellbeing</a:t>
            </a:r>
          </a:p>
          <a:p>
            <a:r>
              <a:rPr lang="en-GB" sz="1800" dirty="0">
                <a:latin typeface="Arial" panose="020B0604020202020204" pitchFamily="34" charset="0"/>
                <a:cs typeface="Arial" panose="020B0604020202020204" pitchFamily="34" charset="0"/>
              </a:rPr>
              <a:t>Internet safety and harms</a:t>
            </a:r>
          </a:p>
          <a:p>
            <a:r>
              <a:rPr lang="en-GB" sz="1800" dirty="0">
                <a:latin typeface="Arial" panose="020B0604020202020204" pitchFamily="34" charset="0"/>
                <a:cs typeface="Arial" panose="020B0604020202020204" pitchFamily="34" charset="0"/>
              </a:rPr>
              <a:t>Physical health and fitness</a:t>
            </a:r>
          </a:p>
          <a:p>
            <a:r>
              <a:rPr lang="en-GB" sz="1800" dirty="0">
                <a:latin typeface="Arial" panose="020B0604020202020204" pitchFamily="34" charset="0"/>
                <a:cs typeface="Arial" panose="020B0604020202020204" pitchFamily="34" charset="0"/>
              </a:rPr>
              <a:t>Healthy eating</a:t>
            </a:r>
          </a:p>
          <a:p>
            <a:r>
              <a:rPr lang="en-GB" sz="1800" dirty="0">
                <a:latin typeface="Arial" panose="020B0604020202020204" pitchFamily="34" charset="0"/>
                <a:cs typeface="Arial" panose="020B0604020202020204" pitchFamily="34" charset="0"/>
              </a:rPr>
              <a:t>Drugs, alcohol and tobacco</a:t>
            </a:r>
          </a:p>
          <a:p>
            <a:r>
              <a:rPr lang="en-GB" sz="1800" dirty="0">
                <a:latin typeface="Arial" panose="020B0604020202020204" pitchFamily="34" charset="0"/>
                <a:cs typeface="Arial" panose="020B0604020202020204" pitchFamily="34" charset="0"/>
              </a:rPr>
              <a:t>Health and prevention</a:t>
            </a:r>
          </a:p>
          <a:p>
            <a:r>
              <a:rPr lang="en-GB" sz="1800" dirty="0">
                <a:latin typeface="Arial" panose="020B0604020202020204" pitchFamily="34" charset="0"/>
                <a:cs typeface="Arial" panose="020B0604020202020204" pitchFamily="34" charset="0"/>
              </a:rPr>
              <a:t>Basic first aid</a:t>
            </a:r>
          </a:p>
          <a:p>
            <a:r>
              <a:rPr lang="en-GB" sz="1800" dirty="0">
                <a:latin typeface="Arial" panose="020B0604020202020204" pitchFamily="34" charset="0"/>
                <a:cs typeface="Arial" panose="020B0604020202020204" pitchFamily="34" charset="0"/>
              </a:rPr>
              <a:t>Changing adolescent body</a:t>
            </a:r>
          </a:p>
        </p:txBody>
      </p:sp>
      <p:sp>
        <p:nvSpPr>
          <p:cNvPr id="6" name="TextBox 5">
            <a:extLst>
              <a:ext uri="{FF2B5EF4-FFF2-40B4-BE49-F238E27FC236}">
                <a16:creationId xmlns:a16="http://schemas.microsoft.com/office/drawing/2014/main" id="{9C1B0741-1888-413E-B38A-18059C2F24D8}"/>
              </a:ext>
            </a:extLst>
          </p:cNvPr>
          <p:cNvSpPr txBox="1"/>
          <p:nvPr/>
        </p:nvSpPr>
        <p:spPr>
          <a:xfrm>
            <a:off x="457200" y="1700808"/>
            <a:ext cx="8075240" cy="646331"/>
          </a:xfrm>
          <a:prstGeom prst="rect">
            <a:avLst/>
          </a:prstGeom>
          <a:noFill/>
        </p:spPr>
        <p:txBody>
          <a:bodyPr wrap="square" rtlCol="0">
            <a:spAutoFit/>
          </a:bodyPr>
          <a:lstStyle/>
          <a:p>
            <a:r>
              <a:rPr lang="en-GB" dirty="0"/>
              <a:t>We will teach these topics in an age-appropriate way, which is inclusive of children’s developmental needs: </a:t>
            </a:r>
          </a:p>
        </p:txBody>
      </p:sp>
      <p:sp>
        <p:nvSpPr>
          <p:cNvPr id="7" name="TextBox 6">
            <a:extLst>
              <a:ext uri="{FF2B5EF4-FFF2-40B4-BE49-F238E27FC236}">
                <a16:creationId xmlns:a16="http://schemas.microsoft.com/office/drawing/2014/main" id="{338AD8EF-8B02-49BD-A0F3-717DD19F6AC9}"/>
              </a:ext>
            </a:extLst>
          </p:cNvPr>
          <p:cNvSpPr txBox="1"/>
          <p:nvPr/>
        </p:nvSpPr>
        <p:spPr>
          <a:xfrm>
            <a:off x="449021" y="5257363"/>
            <a:ext cx="3029507" cy="523220"/>
          </a:xfrm>
          <a:prstGeom prst="rect">
            <a:avLst/>
          </a:prstGeom>
          <a:noFill/>
        </p:spPr>
        <p:txBody>
          <a:bodyPr wrap="square" rtlCol="0">
            <a:spAutoFit/>
          </a:bodyPr>
          <a:lstStyle/>
          <a:p>
            <a:r>
              <a:rPr lang="en-GB" sz="1400" i="1" dirty="0"/>
              <a:t>It will not be possible for children to be withdrawn from these lessons.</a:t>
            </a:r>
          </a:p>
        </p:txBody>
      </p:sp>
    </p:spTree>
    <p:extLst>
      <p:ext uri="{BB962C8B-B14F-4D97-AF65-F5344CB8AC3E}">
        <p14:creationId xmlns:p14="http://schemas.microsoft.com/office/powerpoint/2010/main" val="216078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5D96-0949-4A45-B456-D1C0AC8B5CA5}"/>
              </a:ext>
            </a:extLst>
          </p:cNvPr>
          <p:cNvSpPr>
            <a:spLocks noGrp="1"/>
          </p:cNvSpPr>
          <p:nvPr>
            <p:ph type="title"/>
          </p:nvPr>
        </p:nvSpPr>
        <p:spPr>
          <a:xfrm>
            <a:off x="457200" y="274638"/>
            <a:ext cx="6275040" cy="1143000"/>
          </a:xfrm>
        </p:spPr>
        <p:txBody>
          <a:bodyPr/>
          <a:lstStyle/>
          <a:p>
            <a:pPr algn="l"/>
            <a:r>
              <a:rPr lang="en-GB" sz="2800" dirty="0">
                <a:latin typeface="Arial" panose="020B0604020202020204" pitchFamily="34" charset="0"/>
                <a:cs typeface="Arial" panose="020B0604020202020204" pitchFamily="34" charset="0"/>
              </a:rPr>
              <a:t>Why are we teaching about relationships and health?</a:t>
            </a:r>
          </a:p>
        </p:txBody>
      </p:sp>
      <p:sp>
        <p:nvSpPr>
          <p:cNvPr id="3" name="Content Placeholder 2">
            <a:extLst>
              <a:ext uri="{FF2B5EF4-FFF2-40B4-BE49-F238E27FC236}">
                <a16:creationId xmlns:a16="http://schemas.microsoft.com/office/drawing/2014/main" id="{BEE075A4-CCDF-4E7C-ABB8-E2633A5038BE}"/>
              </a:ext>
            </a:extLst>
          </p:cNvPr>
          <p:cNvSpPr>
            <a:spLocks noGrp="1"/>
          </p:cNvSpPr>
          <p:nvPr>
            <p:ph idx="1"/>
          </p:nvPr>
        </p:nvSpPr>
        <p:spPr>
          <a:xfrm>
            <a:off x="457200" y="1700808"/>
            <a:ext cx="6059016" cy="3816201"/>
          </a:xfrm>
        </p:spPr>
        <p:txBody>
          <a:bodyPr/>
          <a:lstStyle/>
          <a:p>
            <a:pPr marL="0" indent="0">
              <a:buNone/>
            </a:pPr>
            <a:r>
              <a:rPr lang="en-GB" sz="2000" dirty="0">
                <a:latin typeface="Arial" panose="020B0604020202020204" pitchFamily="34" charset="0"/>
                <a:cs typeface="Arial" panose="020B0604020202020204" pitchFamily="34" charset="0"/>
              </a:rPr>
              <a:t>Relationships Education gives children the support to:</a:t>
            </a:r>
          </a:p>
          <a:p>
            <a:pPr lvl="1"/>
            <a:r>
              <a:rPr lang="en-GB" sz="1800" dirty="0">
                <a:latin typeface="Arial" panose="020B0604020202020204" pitchFamily="34" charset="0"/>
                <a:cs typeface="Arial" panose="020B0604020202020204" pitchFamily="34" charset="0"/>
              </a:rPr>
              <a:t>Have healthy relationships</a:t>
            </a:r>
          </a:p>
          <a:p>
            <a:pPr lvl="1"/>
            <a:r>
              <a:rPr lang="en-GB" sz="1800" dirty="0">
                <a:latin typeface="Arial" panose="020B0604020202020204" pitchFamily="34" charset="0"/>
                <a:cs typeface="Arial" panose="020B0604020202020204" pitchFamily="34" charset="0"/>
              </a:rPr>
              <a:t>Make informed decisions</a:t>
            </a:r>
          </a:p>
          <a:p>
            <a:pPr lvl="1"/>
            <a:r>
              <a:rPr lang="en-GB" sz="1800" dirty="0">
                <a:latin typeface="Arial" panose="020B0604020202020204" pitchFamily="34" charset="0"/>
                <a:cs typeface="Arial" panose="020B0604020202020204" pitchFamily="34" charset="0"/>
              </a:rPr>
              <a:t>Tell an adult if they had, or were, experiencing sexual abuse</a:t>
            </a:r>
          </a:p>
          <a:p>
            <a:pPr lvl="1"/>
            <a:endParaRPr lang="en-GB" sz="1800" dirty="0">
              <a:latin typeface="Arial" panose="020B0604020202020204" pitchFamily="34" charset="0"/>
              <a:cs typeface="Arial" panose="020B0604020202020204" pitchFamily="34" charset="0"/>
            </a:endParaRPr>
          </a:p>
          <a:p>
            <a:pPr marL="0" lvl="1" indent="0">
              <a:buNone/>
            </a:pPr>
            <a:r>
              <a:rPr lang="en-GB" sz="1800" dirty="0">
                <a:latin typeface="Arial" panose="020B0604020202020204" pitchFamily="34" charset="0"/>
                <a:cs typeface="Arial" panose="020B0604020202020204" pitchFamily="34" charset="0"/>
              </a:rPr>
              <a:t>As a school, we have a responsibility to give pupils the skills to be safe, make informed decisions and protect themselves and others around them. </a:t>
            </a:r>
          </a:p>
          <a:p>
            <a:pPr marL="0" lvl="1" indent="0">
              <a:buNone/>
            </a:pPr>
            <a:endParaRPr lang="en-GB" sz="1800" dirty="0">
              <a:latin typeface="Arial" panose="020B0604020202020204" pitchFamily="34" charset="0"/>
              <a:cs typeface="Arial" panose="020B0604020202020204" pitchFamily="34" charset="0"/>
            </a:endParaRPr>
          </a:p>
          <a:p>
            <a:pPr marL="0" lvl="1" indent="0">
              <a:buNone/>
            </a:pPr>
            <a:r>
              <a:rPr lang="en-GB" sz="1800" dirty="0">
                <a:latin typeface="Arial" panose="020B0604020202020204" pitchFamily="34" charset="0"/>
                <a:cs typeface="Arial" panose="020B0604020202020204" pitchFamily="34" charset="0"/>
              </a:rPr>
              <a:t>This reflects our school’s values of </a:t>
            </a:r>
            <a:r>
              <a:rPr lang="en-GB" sz="1800" dirty="0">
                <a:highlight>
                  <a:srgbClr val="FFFF00"/>
                </a:highlight>
                <a:latin typeface="Arial" panose="020B0604020202020204" pitchFamily="34" charset="0"/>
                <a:cs typeface="Arial" panose="020B0604020202020204" pitchFamily="34" charset="0"/>
              </a:rPr>
              <a:t>[insert relevant school values]</a:t>
            </a:r>
            <a:r>
              <a:rPr lang="en-GB" sz="1800" dirty="0">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824E4BCA-7CFD-4802-8D43-E5013A8A8958}"/>
              </a:ext>
            </a:extLst>
          </p:cNvPr>
          <p:cNvSpPr/>
          <p:nvPr/>
        </p:nvSpPr>
        <p:spPr>
          <a:xfrm>
            <a:off x="6732240" y="369084"/>
            <a:ext cx="2232248" cy="954107"/>
          </a:xfrm>
          <a:prstGeom prst="rect">
            <a:avLst/>
          </a:prstGeom>
        </p:spPr>
        <p:txBody>
          <a:bodyPr wrap="square">
            <a:spAutoFit/>
          </a:bodyPr>
          <a:lstStyle/>
          <a:p>
            <a:pPr algn="ctr" fontAlgn="auto">
              <a:spcAft>
                <a:spcPts val="0"/>
              </a:spcAft>
              <a:defRPr/>
            </a:pPr>
            <a:r>
              <a:rPr lang="en-GB" sz="2800" dirty="0">
                <a:solidFill>
                  <a:schemeClr val="bg1">
                    <a:lumMod val="50000"/>
                  </a:schemeClr>
                </a:solidFill>
                <a:highlight>
                  <a:srgbClr val="FFFF00"/>
                </a:highlight>
              </a:rPr>
              <a:t>[insert school logo]</a:t>
            </a:r>
          </a:p>
        </p:txBody>
      </p:sp>
      <p:pic>
        <p:nvPicPr>
          <p:cNvPr id="1026" name="Picture 2" descr="Image result for cartoon child transparent background">
            <a:hlinkClick r:id="rId2"/>
            <a:extLst>
              <a:ext uri="{FF2B5EF4-FFF2-40B4-BE49-F238E27FC236}">
                <a16:creationId xmlns:a16="http://schemas.microsoft.com/office/drawing/2014/main" id="{F6C2A9DB-1125-4EE4-9C87-B272184A665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1100" r="31100"/>
          <a:stretch/>
        </p:blipFill>
        <p:spPr bwMode="auto">
          <a:xfrm>
            <a:off x="7128284" y="1857375"/>
            <a:ext cx="144016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17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8483C-7590-4CDF-BBB6-62E4831E54E4}"/>
              </a:ext>
            </a:extLst>
          </p:cNvPr>
          <p:cNvSpPr>
            <a:spLocks noGrp="1"/>
          </p:cNvSpPr>
          <p:nvPr>
            <p:ph type="title"/>
          </p:nvPr>
        </p:nvSpPr>
        <p:spPr>
          <a:xfrm>
            <a:off x="457200" y="274638"/>
            <a:ext cx="6275040" cy="1143000"/>
          </a:xfrm>
        </p:spPr>
        <p:txBody>
          <a:bodyPr/>
          <a:lstStyle/>
          <a:p>
            <a:pPr algn="l"/>
            <a:r>
              <a:rPr lang="en-GB" sz="2800" dirty="0">
                <a:latin typeface="Arial" panose="020B0604020202020204" pitchFamily="34" charset="0"/>
                <a:cs typeface="Arial" panose="020B0604020202020204" pitchFamily="34" charset="0"/>
              </a:rPr>
              <a:t>How will we make sure lessons are inclusive for all children?</a:t>
            </a:r>
          </a:p>
        </p:txBody>
      </p:sp>
      <p:sp>
        <p:nvSpPr>
          <p:cNvPr id="3" name="Content Placeholder 2">
            <a:extLst>
              <a:ext uri="{FF2B5EF4-FFF2-40B4-BE49-F238E27FC236}">
                <a16:creationId xmlns:a16="http://schemas.microsoft.com/office/drawing/2014/main" id="{F40E53C1-C640-4CA3-AC30-F6197CE3507A}"/>
              </a:ext>
            </a:extLst>
          </p:cNvPr>
          <p:cNvSpPr>
            <a:spLocks noGrp="1"/>
          </p:cNvSpPr>
          <p:nvPr>
            <p:ph idx="1"/>
          </p:nvPr>
        </p:nvSpPr>
        <p:spPr>
          <a:xfrm>
            <a:off x="457200" y="1600200"/>
            <a:ext cx="6275040" cy="4060825"/>
          </a:xfrm>
        </p:spPr>
        <p:txBody>
          <a:bodyPr/>
          <a:lstStyle/>
          <a:p>
            <a:pPr marL="0" indent="0">
              <a:buNone/>
            </a:pPr>
            <a:r>
              <a:rPr lang="en-GB" sz="2000" dirty="0">
                <a:latin typeface="Arial" panose="020B0604020202020204" pitchFamily="34" charset="0"/>
                <a:cs typeface="Arial" panose="020B0604020202020204" pitchFamily="34" charset="0"/>
              </a:rPr>
              <a:t>Our pupils are growing up in a diverse world and need to be able to work, live and play with people from all backgrounds. We will therefore:</a:t>
            </a:r>
          </a:p>
          <a:p>
            <a:pPr>
              <a:spcBef>
                <a:spcPts val="1000"/>
              </a:spcBef>
              <a:spcAft>
                <a:spcPts val="2000"/>
              </a:spcAft>
            </a:pPr>
            <a:r>
              <a:rPr lang="en-GB" sz="1800" dirty="0">
                <a:latin typeface="Arial" panose="020B0604020202020204" pitchFamily="34" charset="0"/>
                <a:cs typeface="Arial" panose="020B0604020202020204" pitchFamily="34" charset="0"/>
              </a:rPr>
              <a:t>Take into account the religious background of pupils when we plan our teaching.</a:t>
            </a:r>
          </a:p>
          <a:p>
            <a:pPr>
              <a:spcBef>
                <a:spcPts val="1000"/>
              </a:spcBef>
              <a:spcAft>
                <a:spcPts val="2000"/>
              </a:spcAft>
            </a:pPr>
            <a:r>
              <a:rPr lang="en-GB" sz="1800" dirty="0">
                <a:latin typeface="Arial" panose="020B0604020202020204" pitchFamily="34" charset="0"/>
                <a:cs typeface="Arial" panose="020B0604020202020204" pitchFamily="34" charset="0"/>
              </a:rPr>
              <a:t>Teach about different types of families, to prevent and tackle bullying, and to make sure that pupils from same-sex families feel included. </a:t>
            </a:r>
          </a:p>
          <a:p>
            <a:pPr>
              <a:spcBef>
                <a:spcPts val="1000"/>
              </a:spcBef>
              <a:spcAft>
                <a:spcPts val="2000"/>
              </a:spcAft>
            </a:pPr>
            <a:r>
              <a:rPr lang="en-GB" sz="1800" dirty="0">
                <a:latin typeface="Arial" panose="020B0604020202020204" pitchFamily="34" charset="0"/>
                <a:cs typeface="Arial" panose="020B0604020202020204" pitchFamily="34" charset="0"/>
              </a:rPr>
              <a:t>Consider how teaching is accessible for pupils with special educational needs and disability (SEND).</a:t>
            </a:r>
          </a:p>
        </p:txBody>
      </p:sp>
      <p:sp>
        <p:nvSpPr>
          <p:cNvPr id="4" name="Rectangle 3">
            <a:extLst>
              <a:ext uri="{FF2B5EF4-FFF2-40B4-BE49-F238E27FC236}">
                <a16:creationId xmlns:a16="http://schemas.microsoft.com/office/drawing/2014/main" id="{EC8CB13C-FA8B-4ADB-944B-98F6E5E20AFF}"/>
              </a:ext>
            </a:extLst>
          </p:cNvPr>
          <p:cNvSpPr/>
          <p:nvPr/>
        </p:nvSpPr>
        <p:spPr>
          <a:xfrm>
            <a:off x="6732240" y="369084"/>
            <a:ext cx="2232248" cy="954107"/>
          </a:xfrm>
          <a:prstGeom prst="rect">
            <a:avLst/>
          </a:prstGeom>
        </p:spPr>
        <p:txBody>
          <a:bodyPr wrap="square">
            <a:spAutoFit/>
          </a:bodyPr>
          <a:lstStyle/>
          <a:p>
            <a:pPr algn="ctr" fontAlgn="auto">
              <a:spcAft>
                <a:spcPts val="0"/>
              </a:spcAft>
              <a:defRPr/>
            </a:pPr>
            <a:r>
              <a:rPr lang="en-GB" sz="2800" dirty="0">
                <a:solidFill>
                  <a:schemeClr val="bg1">
                    <a:lumMod val="50000"/>
                  </a:schemeClr>
                </a:solidFill>
                <a:highlight>
                  <a:srgbClr val="FFFF00"/>
                </a:highlight>
              </a:rPr>
              <a:t>[insert school logo]</a:t>
            </a:r>
          </a:p>
        </p:txBody>
      </p:sp>
      <p:pic>
        <p:nvPicPr>
          <p:cNvPr id="6" name="Picture 5" descr="A drawing of a cartoon character&#10;&#10;Description automatically generated">
            <a:extLst>
              <a:ext uri="{FF2B5EF4-FFF2-40B4-BE49-F238E27FC236}">
                <a16:creationId xmlns:a16="http://schemas.microsoft.com/office/drawing/2014/main" id="{DBB8F844-9ECC-4757-9D4A-067C7828751F}"/>
              </a:ext>
            </a:extLst>
          </p:cNvPr>
          <p:cNvPicPr>
            <a:picLocks noChangeAspect="1"/>
          </p:cNvPicPr>
          <p:nvPr/>
        </p:nvPicPr>
        <p:blipFill rotWithShape="1">
          <a:blip r:embed="rId2">
            <a:extLst>
              <a:ext uri="{28A0092B-C50C-407E-A947-70E740481C1C}">
                <a14:useLocalDpi xmlns:a14="http://schemas.microsoft.com/office/drawing/2010/main" val="0"/>
              </a:ext>
            </a:extLst>
          </a:blip>
          <a:srcRect l="23483" r="30607"/>
          <a:stretch/>
        </p:blipFill>
        <p:spPr>
          <a:xfrm>
            <a:off x="6886600" y="1809750"/>
            <a:ext cx="1800200" cy="3238500"/>
          </a:xfrm>
          <a:prstGeom prst="rect">
            <a:avLst/>
          </a:prstGeom>
        </p:spPr>
      </p:pic>
    </p:spTree>
    <p:extLst>
      <p:ext uri="{BB962C8B-B14F-4D97-AF65-F5344CB8AC3E}">
        <p14:creationId xmlns:p14="http://schemas.microsoft.com/office/powerpoint/2010/main" val="1338734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868D5-15DE-49F4-9535-0483D336366A}"/>
              </a:ext>
            </a:extLst>
          </p:cNvPr>
          <p:cNvSpPr>
            <a:spLocks noGrp="1"/>
          </p:cNvSpPr>
          <p:nvPr>
            <p:ph type="title"/>
          </p:nvPr>
        </p:nvSpPr>
        <p:spPr>
          <a:xfrm>
            <a:off x="457200" y="274638"/>
            <a:ext cx="6275040" cy="1143000"/>
          </a:xfrm>
        </p:spPr>
        <p:txBody>
          <a:bodyPr/>
          <a:lstStyle/>
          <a:p>
            <a:pPr algn="l"/>
            <a:r>
              <a:rPr lang="en-GB" sz="2800" dirty="0">
                <a:latin typeface="Arial" panose="020B0604020202020204" pitchFamily="34" charset="0"/>
                <a:cs typeface="Arial" panose="020B0604020202020204" pitchFamily="34" charset="0"/>
              </a:rPr>
              <a:t>When and how we will be teaching Relationships and Health Education</a:t>
            </a:r>
          </a:p>
        </p:txBody>
      </p:sp>
      <p:sp>
        <p:nvSpPr>
          <p:cNvPr id="4" name="Rectangle 3">
            <a:extLst>
              <a:ext uri="{FF2B5EF4-FFF2-40B4-BE49-F238E27FC236}">
                <a16:creationId xmlns:a16="http://schemas.microsoft.com/office/drawing/2014/main" id="{CF3D9464-CB1D-4C30-84C9-5386C884678D}"/>
              </a:ext>
            </a:extLst>
          </p:cNvPr>
          <p:cNvSpPr/>
          <p:nvPr/>
        </p:nvSpPr>
        <p:spPr>
          <a:xfrm>
            <a:off x="6732240" y="369084"/>
            <a:ext cx="2232248" cy="954107"/>
          </a:xfrm>
          <a:prstGeom prst="rect">
            <a:avLst/>
          </a:prstGeom>
        </p:spPr>
        <p:txBody>
          <a:bodyPr wrap="square">
            <a:spAutoFit/>
          </a:bodyPr>
          <a:lstStyle/>
          <a:p>
            <a:pPr algn="ctr" fontAlgn="auto">
              <a:spcAft>
                <a:spcPts val="0"/>
              </a:spcAft>
              <a:defRPr/>
            </a:pPr>
            <a:r>
              <a:rPr lang="en-GB" sz="2800" dirty="0">
                <a:solidFill>
                  <a:schemeClr val="bg1">
                    <a:lumMod val="50000"/>
                  </a:schemeClr>
                </a:solidFill>
                <a:highlight>
                  <a:srgbClr val="FFFF00"/>
                </a:highlight>
              </a:rPr>
              <a:t>[insert school logo]</a:t>
            </a:r>
          </a:p>
        </p:txBody>
      </p:sp>
      <p:graphicFrame>
        <p:nvGraphicFramePr>
          <p:cNvPr id="5" name="Table 4">
            <a:extLst>
              <a:ext uri="{FF2B5EF4-FFF2-40B4-BE49-F238E27FC236}">
                <a16:creationId xmlns:a16="http://schemas.microsoft.com/office/drawing/2014/main" id="{706BBDD1-0E6C-4B38-B6FE-25EA828D427B}"/>
              </a:ext>
            </a:extLst>
          </p:cNvPr>
          <p:cNvGraphicFramePr>
            <a:graphicFrameLocks noGrp="1"/>
          </p:cNvGraphicFramePr>
          <p:nvPr>
            <p:extLst>
              <p:ext uri="{D42A27DB-BD31-4B8C-83A1-F6EECF244321}">
                <p14:modId xmlns:p14="http://schemas.microsoft.com/office/powerpoint/2010/main" val="4169308346"/>
              </p:ext>
            </p:extLst>
          </p:nvPr>
        </p:nvGraphicFramePr>
        <p:xfrm>
          <a:off x="683568" y="1628800"/>
          <a:ext cx="7992888" cy="3708400"/>
        </p:xfrm>
        <a:graphic>
          <a:graphicData uri="http://schemas.openxmlformats.org/drawingml/2006/table">
            <a:tbl>
              <a:tblPr firstRow="1" bandRow="1">
                <a:tableStyleId>{3B4B98B0-60AC-42C2-AFA5-B58CD77FA1E5}</a:tableStyleId>
              </a:tblPr>
              <a:tblGrid>
                <a:gridCol w="3996444">
                  <a:extLst>
                    <a:ext uri="{9D8B030D-6E8A-4147-A177-3AD203B41FA5}">
                      <a16:colId xmlns:a16="http://schemas.microsoft.com/office/drawing/2014/main" val="4153201085"/>
                    </a:ext>
                  </a:extLst>
                </a:gridCol>
                <a:gridCol w="3996444">
                  <a:extLst>
                    <a:ext uri="{9D8B030D-6E8A-4147-A177-3AD203B41FA5}">
                      <a16:colId xmlns:a16="http://schemas.microsoft.com/office/drawing/2014/main" val="811284562"/>
                    </a:ext>
                  </a:extLst>
                </a:gridCol>
              </a:tblGrid>
              <a:tr h="370840">
                <a:tc>
                  <a:txBody>
                    <a:bodyPr/>
                    <a:lstStyle/>
                    <a:p>
                      <a:r>
                        <a:rPr lang="en-GB" dirty="0">
                          <a:latin typeface="Arial" panose="020B0604020202020204" pitchFamily="34" charset="0"/>
                          <a:cs typeface="Arial" panose="020B0604020202020204" pitchFamily="34" charset="0"/>
                        </a:rPr>
                        <a:t>Topic area</a:t>
                      </a:r>
                    </a:p>
                  </a:txBody>
                  <a:tcPr/>
                </a:tc>
                <a:tc>
                  <a:txBody>
                    <a:bodyPr/>
                    <a:lstStyle/>
                    <a:p>
                      <a:r>
                        <a:rPr lang="en-GB" dirty="0">
                          <a:latin typeface="Arial" panose="020B0604020202020204" pitchFamily="34" charset="0"/>
                          <a:cs typeface="Arial" panose="020B0604020202020204" pitchFamily="34" charset="0"/>
                        </a:rPr>
                        <a:t>When this will be taught</a:t>
                      </a:r>
                    </a:p>
                  </a:txBody>
                  <a:tcPr/>
                </a:tc>
                <a:extLst>
                  <a:ext uri="{0D108BD9-81ED-4DB2-BD59-A6C34878D82A}">
                    <a16:rowId xmlns:a16="http://schemas.microsoft.com/office/drawing/2014/main" val="988872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highlight>
                            <a:srgbClr val="FFFF00"/>
                          </a:highlight>
                          <a:latin typeface="Arial" panose="020B0604020202020204" pitchFamily="34" charset="0"/>
                          <a:cs typeface="Arial" panose="020B0604020202020204" pitchFamily="34" charset="0"/>
                        </a:rPr>
                        <a:t>[Include detail of the curriculum]:</a:t>
                      </a: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07268104"/>
                  </a:ext>
                </a:extLst>
              </a:tr>
              <a:tr h="370840">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5902430"/>
                  </a:ext>
                </a:extLst>
              </a:tr>
              <a:tr h="370840">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59662752"/>
                  </a:ext>
                </a:extLst>
              </a:tr>
              <a:tr h="370840">
                <a:tc>
                  <a:txBody>
                    <a:bodyPr/>
                    <a:lstStyle/>
                    <a:p>
                      <a:endParaRPr lang="en-GB">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63288109"/>
                  </a:ext>
                </a:extLst>
              </a:tr>
              <a:tr h="370840">
                <a:tc>
                  <a:txBody>
                    <a:bodyPr/>
                    <a:lstStyle/>
                    <a:p>
                      <a:endParaRPr lang="en-GB">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31713432"/>
                  </a:ext>
                </a:extLst>
              </a:tr>
              <a:tr h="370840">
                <a:tc>
                  <a:txBody>
                    <a:bodyPr/>
                    <a:lstStyle/>
                    <a:p>
                      <a:endParaRPr lang="en-GB">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24721330"/>
                  </a:ext>
                </a:extLst>
              </a:tr>
              <a:tr h="370840">
                <a:tc>
                  <a:txBody>
                    <a:bodyPr/>
                    <a:lstStyle/>
                    <a:p>
                      <a:endParaRPr lang="en-GB">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66161427"/>
                  </a:ext>
                </a:extLst>
              </a:tr>
              <a:tr h="370840">
                <a:tc>
                  <a:txBody>
                    <a:bodyPr/>
                    <a:lstStyle/>
                    <a:p>
                      <a:endParaRPr lang="en-GB">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73029924"/>
                  </a:ext>
                </a:extLst>
              </a:tr>
              <a:tr h="370840">
                <a:tc>
                  <a:txBody>
                    <a:bodyPr/>
                    <a:lstStyle/>
                    <a:p>
                      <a:endParaRPr lang="en-GB">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5132289"/>
                  </a:ext>
                </a:extLst>
              </a:tr>
            </a:tbl>
          </a:graphicData>
        </a:graphic>
      </p:graphicFrame>
    </p:spTree>
    <p:extLst>
      <p:ext uri="{BB962C8B-B14F-4D97-AF65-F5344CB8AC3E}">
        <p14:creationId xmlns:p14="http://schemas.microsoft.com/office/powerpoint/2010/main" val="3907146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E36FD-5CC3-411D-BFA7-BC4BE02B692A}"/>
              </a:ext>
            </a:extLst>
          </p:cNvPr>
          <p:cNvSpPr>
            <a:spLocks noGrp="1"/>
          </p:cNvSpPr>
          <p:nvPr>
            <p:ph type="title"/>
          </p:nvPr>
        </p:nvSpPr>
        <p:spPr>
          <a:xfrm>
            <a:off x="457200" y="274638"/>
            <a:ext cx="6275040" cy="1143000"/>
          </a:xfrm>
        </p:spPr>
        <p:txBody>
          <a:bodyPr/>
          <a:lstStyle/>
          <a:p>
            <a:pPr algn="l"/>
            <a:r>
              <a:rPr lang="en-GB" sz="2800" dirty="0"/>
              <a:t>How Relationships and Health Education links to science</a:t>
            </a:r>
          </a:p>
        </p:txBody>
      </p:sp>
      <p:sp>
        <p:nvSpPr>
          <p:cNvPr id="4" name="Rectangle 3">
            <a:extLst>
              <a:ext uri="{FF2B5EF4-FFF2-40B4-BE49-F238E27FC236}">
                <a16:creationId xmlns:a16="http://schemas.microsoft.com/office/drawing/2014/main" id="{AAA97FCA-0325-40A4-89F1-B63D0C738F9D}"/>
              </a:ext>
            </a:extLst>
          </p:cNvPr>
          <p:cNvSpPr/>
          <p:nvPr/>
        </p:nvSpPr>
        <p:spPr>
          <a:xfrm>
            <a:off x="6732240" y="369084"/>
            <a:ext cx="2232248" cy="954107"/>
          </a:xfrm>
          <a:prstGeom prst="rect">
            <a:avLst/>
          </a:prstGeom>
        </p:spPr>
        <p:txBody>
          <a:bodyPr wrap="square">
            <a:spAutoFit/>
          </a:bodyPr>
          <a:lstStyle/>
          <a:p>
            <a:pPr algn="ctr" fontAlgn="auto">
              <a:spcAft>
                <a:spcPts val="0"/>
              </a:spcAft>
              <a:defRPr/>
            </a:pPr>
            <a:r>
              <a:rPr lang="en-GB" sz="2800" dirty="0">
                <a:solidFill>
                  <a:schemeClr val="bg1">
                    <a:lumMod val="50000"/>
                  </a:schemeClr>
                </a:solidFill>
                <a:highlight>
                  <a:srgbClr val="FFFF00"/>
                </a:highlight>
              </a:rPr>
              <a:t>[insert school logo]</a:t>
            </a:r>
          </a:p>
        </p:txBody>
      </p:sp>
      <p:sp>
        <p:nvSpPr>
          <p:cNvPr id="5" name="Rectangle 4">
            <a:extLst>
              <a:ext uri="{FF2B5EF4-FFF2-40B4-BE49-F238E27FC236}">
                <a16:creationId xmlns:a16="http://schemas.microsoft.com/office/drawing/2014/main" id="{CA11581B-2C61-4FA8-8D85-6319600B17C2}"/>
              </a:ext>
            </a:extLst>
          </p:cNvPr>
          <p:cNvSpPr/>
          <p:nvPr/>
        </p:nvSpPr>
        <p:spPr>
          <a:xfrm>
            <a:off x="498376" y="1628800"/>
            <a:ext cx="6377880" cy="792088"/>
          </a:xfrm>
          <a:prstGeom prst="rect">
            <a:avLst/>
          </a:prstGeom>
          <a:solidFill>
            <a:schemeClr val="accent5">
              <a:lumMod val="20000"/>
              <a:lumOff val="8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14375" indent="-714375"/>
            <a:r>
              <a:rPr lang="en-GB" sz="1600" b="1" dirty="0">
                <a:solidFill>
                  <a:schemeClr val="tx1"/>
                </a:solidFill>
              </a:rPr>
              <a:t>Year 1: </a:t>
            </a:r>
            <a:r>
              <a:rPr lang="en-GB" sz="1600" dirty="0">
                <a:solidFill>
                  <a:schemeClr val="tx1"/>
                </a:solidFill>
              </a:rPr>
              <a:t>Identify, name, draw and label the basic parts of the human body and say which part of the body is associated with each sense.</a:t>
            </a:r>
          </a:p>
        </p:txBody>
      </p:sp>
      <p:sp>
        <p:nvSpPr>
          <p:cNvPr id="8" name="Rectangle 7">
            <a:extLst>
              <a:ext uri="{FF2B5EF4-FFF2-40B4-BE49-F238E27FC236}">
                <a16:creationId xmlns:a16="http://schemas.microsoft.com/office/drawing/2014/main" id="{A947DD12-D10A-48C9-A4D5-0B368670162D}"/>
              </a:ext>
            </a:extLst>
          </p:cNvPr>
          <p:cNvSpPr/>
          <p:nvPr/>
        </p:nvSpPr>
        <p:spPr>
          <a:xfrm>
            <a:off x="2195736" y="2614336"/>
            <a:ext cx="6377880" cy="1055231"/>
          </a:xfrm>
          <a:prstGeom prst="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14375" indent="-714375"/>
            <a:r>
              <a:rPr lang="en-GB" sz="1600" b="1" dirty="0">
                <a:solidFill>
                  <a:schemeClr val="tx1"/>
                </a:solidFill>
              </a:rPr>
              <a:t>Year 2: </a:t>
            </a:r>
            <a:r>
              <a:rPr lang="en-GB" sz="1600" dirty="0">
                <a:solidFill>
                  <a:schemeClr val="tx1"/>
                </a:solidFill>
              </a:rPr>
              <a:t>Notice that animals, including humans, have offspring which grow into adults. Describe the importance for humans of exercise, eating the right amounts of different types of food, and hygiene.</a:t>
            </a:r>
          </a:p>
        </p:txBody>
      </p:sp>
      <p:sp>
        <p:nvSpPr>
          <p:cNvPr id="11" name="Rectangle 10">
            <a:extLst>
              <a:ext uri="{FF2B5EF4-FFF2-40B4-BE49-F238E27FC236}">
                <a16:creationId xmlns:a16="http://schemas.microsoft.com/office/drawing/2014/main" id="{EF7ED63C-0477-4CB7-9A5C-F7EEFB941B7F}"/>
              </a:ext>
            </a:extLst>
          </p:cNvPr>
          <p:cNvSpPr/>
          <p:nvPr/>
        </p:nvSpPr>
        <p:spPr>
          <a:xfrm>
            <a:off x="498376" y="3863015"/>
            <a:ext cx="6377880" cy="792088"/>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14375" indent="-714375"/>
            <a:r>
              <a:rPr lang="en-GB" sz="1600" b="1" dirty="0">
                <a:solidFill>
                  <a:schemeClr val="tx1"/>
                </a:solidFill>
              </a:rPr>
              <a:t>Year 5: </a:t>
            </a:r>
            <a:r>
              <a:rPr lang="en-GB" sz="1600" dirty="0">
                <a:solidFill>
                  <a:schemeClr val="tx1"/>
                </a:solidFill>
              </a:rPr>
              <a:t>Describe the life process of reproduction in some plants and animals. Describe the changes as humans develop to old age. </a:t>
            </a:r>
          </a:p>
        </p:txBody>
      </p:sp>
      <p:sp>
        <p:nvSpPr>
          <p:cNvPr id="12" name="Rectangle 11">
            <a:extLst>
              <a:ext uri="{FF2B5EF4-FFF2-40B4-BE49-F238E27FC236}">
                <a16:creationId xmlns:a16="http://schemas.microsoft.com/office/drawing/2014/main" id="{60AFC379-5FFC-4DA0-9661-78CAEBC8B3C0}"/>
              </a:ext>
            </a:extLst>
          </p:cNvPr>
          <p:cNvSpPr/>
          <p:nvPr/>
        </p:nvSpPr>
        <p:spPr>
          <a:xfrm>
            <a:off x="2195736" y="4848551"/>
            <a:ext cx="6377880" cy="792088"/>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14375" indent="-714375"/>
            <a:r>
              <a:rPr lang="en-GB" sz="1600" b="1" dirty="0">
                <a:solidFill>
                  <a:schemeClr val="tx1"/>
                </a:solidFill>
              </a:rPr>
              <a:t>Year 6: </a:t>
            </a:r>
            <a:r>
              <a:rPr lang="en-GB" sz="1600" dirty="0">
                <a:solidFill>
                  <a:schemeClr val="tx1"/>
                </a:solidFill>
              </a:rPr>
              <a:t>Recognise that living things produce offspring of the same kind, but normally offspring vary and are not identical to their parents</a:t>
            </a:r>
          </a:p>
        </p:txBody>
      </p:sp>
      <p:pic>
        <p:nvPicPr>
          <p:cNvPr id="18" name="Graphic 17" descr="Skeleton">
            <a:extLst>
              <a:ext uri="{FF2B5EF4-FFF2-40B4-BE49-F238E27FC236}">
                <a16:creationId xmlns:a16="http://schemas.microsoft.com/office/drawing/2014/main" id="{4D7F8B80-8846-4E3F-A794-57C4D88E04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08304" y="1554113"/>
            <a:ext cx="914400" cy="914400"/>
          </a:xfrm>
          <a:prstGeom prst="rect">
            <a:avLst/>
          </a:prstGeom>
        </p:spPr>
      </p:pic>
      <p:pic>
        <p:nvPicPr>
          <p:cNvPr id="20" name="Graphic 19" descr="Apple">
            <a:extLst>
              <a:ext uri="{FF2B5EF4-FFF2-40B4-BE49-F238E27FC236}">
                <a16:creationId xmlns:a16="http://schemas.microsoft.com/office/drawing/2014/main" id="{3FFA1E96-B403-4B35-9377-478452F78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9592" y="2675226"/>
            <a:ext cx="914400" cy="914400"/>
          </a:xfrm>
          <a:prstGeom prst="rect">
            <a:avLst/>
          </a:prstGeom>
        </p:spPr>
      </p:pic>
      <p:pic>
        <p:nvPicPr>
          <p:cNvPr id="22" name="Graphic 21" descr="Dog">
            <a:extLst>
              <a:ext uri="{FF2B5EF4-FFF2-40B4-BE49-F238E27FC236}">
                <a16:creationId xmlns:a16="http://schemas.microsoft.com/office/drawing/2014/main" id="{784AAD15-31CB-4985-A1F9-165E73AD6B9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08304" y="3808519"/>
            <a:ext cx="914400" cy="914400"/>
          </a:xfrm>
          <a:prstGeom prst="rect">
            <a:avLst/>
          </a:prstGeom>
        </p:spPr>
      </p:pic>
      <p:pic>
        <p:nvPicPr>
          <p:cNvPr id="24" name="Graphic 23" descr="Man with kid">
            <a:extLst>
              <a:ext uri="{FF2B5EF4-FFF2-40B4-BE49-F238E27FC236}">
                <a16:creationId xmlns:a16="http://schemas.microsoft.com/office/drawing/2014/main" id="{E831EA3F-8667-464E-861D-AE3BADC205F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22437" y="4722919"/>
            <a:ext cx="914400" cy="914400"/>
          </a:xfrm>
          <a:prstGeom prst="rect">
            <a:avLst/>
          </a:prstGeom>
        </p:spPr>
      </p:pic>
    </p:spTree>
    <p:extLst>
      <p:ext uri="{BB962C8B-B14F-4D97-AF65-F5344CB8AC3E}">
        <p14:creationId xmlns:p14="http://schemas.microsoft.com/office/powerpoint/2010/main" val="2485230318"/>
      </p:ext>
    </p:extLst>
  </p:cSld>
  <p:clrMapOvr>
    <a:masterClrMapping/>
  </p:clrMapOvr>
</p:sld>
</file>

<file path=ppt/theme/theme1.xml><?xml version="1.0" encoding="utf-8"?>
<a:theme xmlns:a="http://schemas.openxmlformats.org/drawingml/2006/main" name="Presentation Standard2 (2)">
  <a:themeElements>
    <a:clrScheme name="Haringey New 2015">
      <a:dk1>
        <a:srgbClr val="433935"/>
      </a:dk1>
      <a:lt1>
        <a:sysClr val="window" lastClr="FFFFFF"/>
      </a:lt1>
      <a:dk2>
        <a:srgbClr val="DA291C"/>
      </a:dk2>
      <a:lt2>
        <a:srgbClr val="FFFFFF"/>
      </a:lt2>
      <a:accent1>
        <a:srgbClr val="00A499"/>
      </a:accent1>
      <a:accent2>
        <a:srgbClr val="009CDE"/>
      </a:accent2>
      <a:accent3>
        <a:srgbClr val="EF4A81"/>
      </a:accent3>
      <a:accent4>
        <a:srgbClr val="E57200"/>
      </a:accent4>
      <a:accent5>
        <a:srgbClr val="78BE20"/>
      </a:accent5>
      <a:accent6>
        <a:srgbClr val="8246AF"/>
      </a:accent6>
      <a:hlink>
        <a:srgbClr val="0000FF"/>
      </a:hlink>
      <a:folHlink>
        <a:srgbClr val="800080"/>
      </a:folHlink>
    </a:clrScheme>
    <a:fontScheme name="Haringey secondary font">
      <a:majorFont>
        <a:latin typeface="HelveticaNeueLT Std"/>
        <a:ea typeface=""/>
        <a:cs typeface=""/>
      </a:majorFont>
      <a:minorFont>
        <a:latin typeface="HelveticaNeueLT St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_standard_2.pot  -  Read-Only  -  Compatibility Mode" id="{AEE8A04D-850B-469D-B52E-ED532A4B84A4}" vid="{9C2CB33F-18A4-49DF-A73D-257EFBA452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parent session for schools</Template>
  <TotalTime>571</TotalTime>
  <Words>876</Words>
  <Application>Microsoft Office PowerPoint</Application>
  <PresentationFormat>On-screen Show (4:3)</PresentationFormat>
  <Paragraphs>76</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HelveticaNeueLT Std</vt:lpstr>
      <vt:lpstr>Presentation Standard2 (2)</vt:lpstr>
      <vt:lpstr>Parent and carer meeting:  Introducing our Relationships and Health Education curriculum</vt:lpstr>
      <vt:lpstr>Information for schools on this template</vt:lpstr>
      <vt:lpstr>Aims of the meeting</vt:lpstr>
      <vt:lpstr>PowerPoint Presentation</vt:lpstr>
      <vt:lpstr>What will children be learning about?</vt:lpstr>
      <vt:lpstr>Why are we teaching about relationships and health?</vt:lpstr>
      <vt:lpstr>How will we make sure lessons are inclusive for all children?</vt:lpstr>
      <vt:lpstr>When and how we will be teaching Relationships and Health Education</vt:lpstr>
      <vt:lpstr>How Relationships and Health Education links to science</vt:lpstr>
      <vt:lpstr>Please take some time to look at the lesson plans and resources. Class teachers are available to answer any questions you may have.</vt:lpstr>
    </vt:vector>
  </TitlesOfParts>
  <Company>Haringey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and carer meeting:  Introducing our Relationships Education curriculum</dc:title>
  <dc:creator>Jones Meinir</dc:creator>
  <cp:lastModifiedBy>Jones Meinir</cp:lastModifiedBy>
  <cp:revision>31</cp:revision>
  <dcterms:created xsi:type="dcterms:W3CDTF">2019-07-11T15:41:49Z</dcterms:created>
  <dcterms:modified xsi:type="dcterms:W3CDTF">2019-08-30T09:05:14Z</dcterms:modified>
</cp:coreProperties>
</file>